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notesMasterIdLst>
    <p:notesMasterId r:id="rId50"/>
  </p:notesMasterIdLst>
  <p:sldIdLst>
    <p:sldId id="256" r:id="rId2"/>
    <p:sldId id="257" r:id="rId3"/>
    <p:sldId id="259" r:id="rId4"/>
    <p:sldId id="260" r:id="rId5"/>
    <p:sldId id="263" r:id="rId6"/>
    <p:sldId id="274" r:id="rId7"/>
    <p:sldId id="264" r:id="rId8"/>
    <p:sldId id="266" r:id="rId9"/>
    <p:sldId id="267" r:id="rId10"/>
    <p:sldId id="268" r:id="rId11"/>
    <p:sldId id="270" r:id="rId12"/>
    <p:sldId id="269" r:id="rId13"/>
    <p:sldId id="271" r:id="rId14"/>
    <p:sldId id="272" r:id="rId15"/>
    <p:sldId id="273" r:id="rId16"/>
    <p:sldId id="279" r:id="rId17"/>
    <p:sldId id="275" r:id="rId18"/>
    <p:sldId id="314" r:id="rId19"/>
    <p:sldId id="276" r:id="rId20"/>
    <p:sldId id="277" r:id="rId21"/>
    <p:sldId id="280" r:id="rId22"/>
    <p:sldId id="285" r:id="rId23"/>
    <p:sldId id="286" r:id="rId24"/>
    <p:sldId id="312" r:id="rId25"/>
    <p:sldId id="313" r:id="rId26"/>
    <p:sldId id="281" r:id="rId27"/>
    <p:sldId id="288" r:id="rId28"/>
    <p:sldId id="289" r:id="rId29"/>
    <p:sldId id="290" r:id="rId30"/>
    <p:sldId id="292" r:id="rId31"/>
    <p:sldId id="296" r:id="rId32"/>
    <p:sldId id="297" r:id="rId33"/>
    <p:sldId id="298" r:id="rId34"/>
    <p:sldId id="303" r:id="rId35"/>
    <p:sldId id="302" r:id="rId36"/>
    <p:sldId id="301" r:id="rId37"/>
    <p:sldId id="300" r:id="rId38"/>
    <p:sldId id="299" r:id="rId39"/>
    <p:sldId id="304" r:id="rId40"/>
    <p:sldId id="305" r:id="rId41"/>
    <p:sldId id="306" r:id="rId42"/>
    <p:sldId id="307" r:id="rId43"/>
    <p:sldId id="315" r:id="rId44"/>
    <p:sldId id="308" r:id="rId45"/>
    <p:sldId id="309" r:id="rId46"/>
    <p:sldId id="310" r:id="rId47"/>
    <p:sldId id="311" r:id="rId48"/>
    <p:sldId id="258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36FCD-EA88-4612-A58A-CA8964E01F16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45283-47BD-4FF0-BA80-C8781531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F58ED63-65A1-46CF-B6BD-48AA398B63AD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4190700-5A4D-47F0-AE16-346B00FA1BF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ED63-65A1-46CF-B6BD-48AA398B63AD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0700-5A4D-47F0-AE16-346B00FA1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ED63-65A1-46CF-B6BD-48AA398B63AD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0700-5A4D-47F0-AE16-346B00FA1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ED63-65A1-46CF-B6BD-48AA398B63AD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0700-5A4D-47F0-AE16-346B00FA1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ED63-65A1-46CF-B6BD-48AA398B63AD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0700-5A4D-47F0-AE16-346B00FA1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ED63-65A1-46CF-B6BD-48AA398B63AD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0700-5A4D-47F0-AE16-346B00FA1B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ED63-65A1-46CF-B6BD-48AA398B63AD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0700-5A4D-47F0-AE16-346B00FA1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ED63-65A1-46CF-B6BD-48AA398B63AD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0700-5A4D-47F0-AE16-346B00FA1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ED63-65A1-46CF-B6BD-48AA398B63AD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0700-5A4D-47F0-AE16-346B00FA1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ED63-65A1-46CF-B6BD-48AA398B63AD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0700-5A4D-47F0-AE16-346B00FA1BF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ED63-65A1-46CF-B6BD-48AA398B63AD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0700-5A4D-47F0-AE16-346B00FA1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F58ED63-65A1-46CF-B6BD-48AA398B63AD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4190700-5A4D-47F0-AE16-346B00FA1B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cslibrary.stanford.edu/106/" TargetMode="External"/><Relationship Id="rId2" Type="http://schemas.openxmlformats.org/officeDocument/2006/relationships/hyperlink" Target="http://cslibrary.stanford.edu/10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rogramming.com/tutorial/c/lesson6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Pointers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9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Example: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void main(){</a:t>
            </a:r>
          </a:p>
          <a:p>
            <a:pPr marL="68580" indent="0">
              <a:buNone/>
            </a:pPr>
            <a:r>
              <a:rPr lang="en-US" dirty="0" smtClean="0"/>
              <a:t>	int *p;</a:t>
            </a:r>
          </a:p>
          <a:p>
            <a:pPr marL="68580" indent="0">
              <a:buNone/>
            </a:pPr>
            <a:r>
              <a:rPr lang="en-US" dirty="0" smtClean="0"/>
              <a:t>	int a=50;</a:t>
            </a:r>
          </a:p>
          <a:p>
            <a:pPr marL="68580" indent="0">
              <a:buNone/>
            </a:pPr>
            <a:r>
              <a:rPr lang="en-US" dirty="0"/>
              <a:t>=</a:t>
            </a:r>
            <a:r>
              <a:rPr lang="en-US" dirty="0" smtClean="0"/>
              <a:t>&gt;</a:t>
            </a:r>
            <a:r>
              <a:rPr lang="en-US" dirty="0"/>
              <a:t>	</a:t>
            </a:r>
            <a:r>
              <a:rPr lang="en-US" dirty="0" smtClean="0"/>
              <a:t>p = &amp;a;</a:t>
            </a:r>
          </a:p>
          <a:p>
            <a:pPr marL="68580" indent="0">
              <a:buNone/>
            </a:pPr>
            <a:r>
              <a:rPr lang="en-US" dirty="0" smtClean="0"/>
              <a:t>	cout&lt;&lt;a&lt;&lt;endl;	</a:t>
            </a:r>
          </a:p>
          <a:p>
            <a:pPr marL="68580" indent="0">
              <a:buNone/>
            </a:pPr>
            <a:r>
              <a:rPr lang="en-US" dirty="0" smtClean="0"/>
              <a:t>	cout&lt;&lt;&amp;a&lt;&lt;endl;	</a:t>
            </a:r>
          </a:p>
          <a:p>
            <a:pPr marL="68580" indent="0">
              <a:buNone/>
            </a:pPr>
            <a:r>
              <a:rPr lang="en-US" dirty="0" smtClean="0"/>
              <a:t>	cout&lt;&lt;p&lt;&lt;endl;	</a:t>
            </a:r>
          </a:p>
          <a:p>
            <a:pPr marL="68580" indent="0">
              <a:buNone/>
            </a:pPr>
            <a:r>
              <a:rPr lang="en-US" dirty="0" smtClean="0"/>
              <a:t>	cout&lt;&lt;*p&lt;&lt;endl;	</a:t>
            </a:r>
          </a:p>
          <a:p>
            <a:pPr marL="68580" indent="0">
              <a:buNone/>
            </a:pPr>
            <a:r>
              <a:rPr lang="en-US" dirty="0" smtClean="0"/>
              <a:t>	cout&lt;&lt;&amp;p&lt;&lt;endl;	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724400" y="1595354"/>
            <a:ext cx="1093227" cy="1390035"/>
            <a:chOff x="3976181" y="3084760"/>
            <a:chExt cx="1093227" cy="1390035"/>
          </a:xfrm>
        </p:grpSpPr>
        <p:sp>
          <p:nvSpPr>
            <p:cNvPr id="4" name="Rounded Rectangle 3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139341" y="1612501"/>
            <a:ext cx="1311872" cy="1390035"/>
            <a:chOff x="6987523" y="3084760"/>
            <a:chExt cx="1311872" cy="1390035"/>
          </a:xfrm>
        </p:grpSpPr>
        <p:sp>
          <p:nvSpPr>
            <p:cNvPr id="9" name="Oval 8"/>
            <p:cNvSpPr/>
            <p:nvPr/>
          </p:nvSpPr>
          <p:spPr>
            <a:xfrm>
              <a:off x="6987523" y="3675339"/>
              <a:ext cx="1311872" cy="5269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91400" y="3084760"/>
              <a:ext cx="408444" cy="496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en-US" dirty="0" smtClean="0"/>
            </a:p>
            <a:p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62800" y="4191000"/>
              <a:ext cx="760313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pointee</a:t>
              </a:r>
              <a:endParaRPr lang="en-US" dirty="0"/>
            </a:p>
          </p:txBody>
        </p:sp>
      </p:grpSp>
      <p:cxnSp>
        <p:nvCxnSpPr>
          <p:cNvPr id="13" name="Straight Arrow Connector 12"/>
          <p:cNvCxnSpPr>
            <a:stCxn id="4" idx="3"/>
            <a:endCxn id="9" idx="2"/>
          </p:cNvCxnSpPr>
          <p:nvPr/>
        </p:nvCxnSpPr>
        <p:spPr>
          <a:xfrm>
            <a:off x="5817627" y="2449417"/>
            <a:ext cx="1321714" cy="1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57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Example: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void main(){</a:t>
            </a:r>
          </a:p>
          <a:p>
            <a:pPr marL="68580" indent="0">
              <a:buNone/>
            </a:pPr>
            <a:r>
              <a:rPr lang="en-US" dirty="0" smtClean="0"/>
              <a:t>	int *p;</a:t>
            </a:r>
          </a:p>
          <a:p>
            <a:pPr marL="68580" indent="0">
              <a:buNone/>
            </a:pPr>
            <a:r>
              <a:rPr lang="en-US" dirty="0" smtClean="0"/>
              <a:t>	int a=50;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p = &amp;a;</a:t>
            </a:r>
          </a:p>
          <a:p>
            <a:pPr marL="68580" indent="0">
              <a:buNone/>
            </a:pPr>
            <a:r>
              <a:rPr lang="en-US" dirty="0"/>
              <a:t>=</a:t>
            </a:r>
            <a:r>
              <a:rPr lang="en-US" dirty="0" smtClean="0"/>
              <a:t>&gt;	cout&lt;&lt;a&lt;&lt;endl;	// 50</a:t>
            </a:r>
          </a:p>
          <a:p>
            <a:pPr marL="68580" indent="0">
              <a:buNone/>
            </a:pPr>
            <a:r>
              <a:rPr lang="en-US" dirty="0" smtClean="0"/>
              <a:t>	cout&lt;&lt;&amp;a&lt;&lt;endl;	</a:t>
            </a:r>
          </a:p>
          <a:p>
            <a:pPr marL="68580" indent="0">
              <a:buNone/>
            </a:pPr>
            <a:r>
              <a:rPr lang="en-US" dirty="0" smtClean="0"/>
              <a:t>	cout&lt;&lt;p&lt;&lt;endl;	</a:t>
            </a:r>
          </a:p>
          <a:p>
            <a:pPr marL="68580" indent="0">
              <a:buNone/>
            </a:pPr>
            <a:r>
              <a:rPr lang="en-US" dirty="0" smtClean="0"/>
              <a:t>	cout&lt;&lt;*p&lt;&lt;endl;	</a:t>
            </a:r>
          </a:p>
          <a:p>
            <a:pPr marL="68580" indent="0">
              <a:buNone/>
            </a:pPr>
            <a:r>
              <a:rPr lang="en-US" dirty="0" smtClean="0"/>
              <a:t>	cout&lt;&lt;&amp;p&lt;&lt;endl;	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724400" y="1595354"/>
            <a:ext cx="1093227" cy="1390035"/>
            <a:chOff x="3976181" y="3084760"/>
            <a:chExt cx="1093227" cy="1390035"/>
          </a:xfrm>
        </p:grpSpPr>
        <p:sp>
          <p:nvSpPr>
            <p:cNvPr id="4" name="Rounded Rectangle 3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139341" y="1612501"/>
            <a:ext cx="1311872" cy="1390035"/>
            <a:chOff x="6987523" y="3084760"/>
            <a:chExt cx="1311872" cy="1390035"/>
          </a:xfrm>
        </p:grpSpPr>
        <p:sp>
          <p:nvSpPr>
            <p:cNvPr id="9" name="Oval 8"/>
            <p:cNvSpPr/>
            <p:nvPr/>
          </p:nvSpPr>
          <p:spPr>
            <a:xfrm>
              <a:off x="6987523" y="3675339"/>
              <a:ext cx="1311872" cy="5269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91400" y="3084760"/>
              <a:ext cx="408444" cy="496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en-US" dirty="0" smtClean="0"/>
            </a:p>
            <a:p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62800" y="4191000"/>
              <a:ext cx="760313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pointee</a:t>
              </a:r>
              <a:endParaRPr lang="en-US" dirty="0"/>
            </a:p>
          </p:txBody>
        </p:sp>
      </p:grpSp>
      <p:cxnSp>
        <p:nvCxnSpPr>
          <p:cNvPr id="13" name="Straight Arrow Connector 12"/>
          <p:cNvCxnSpPr>
            <a:stCxn id="4" idx="3"/>
            <a:endCxn id="9" idx="2"/>
          </p:cNvCxnSpPr>
          <p:nvPr/>
        </p:nvCxnSpPr>
        <p:spPr>
          <a:xfrm>
            <a:off x="5817627" y="2449417"/>
            <a:ext cx="1321714" cy="1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48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Example: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void main(){</a:t>
            </a:r>
          </a:p>
          <a:p>
            <a:pPr marL="68580" indent="0">
              <a:buNone/>
            </a:pPr>
            <a:r>
              <a:rPr lang="en-US" dirty="0" smtClean="0"/>
              <a:t>	int *p;</a:t>
            </a:r>
          </a:p>
          <a:p>
            <a:pPr marL="68580" indent="0">
              <a:buNone/>
            </a:pPr>
            <a:r>
              <a:rPr lang="en-US" dirty="0" smtClean="0"/>
              <a:t>	int a=50;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p = &amp;a;</a:t>
            </a:r>
          </a:p>
          <a:p>
            <a:pPr marL="68580" indent="0">
              <a:buNone/>
            </a:pPr>
            <a:r>
              <a:rPr lang="en-US" dirty="0" smtClean="0"/>
              <a:t>	cout&lt;&lt;a&lt;&lt;endl;	// 50</a:t>
            </a:r>
          </a:p>
          <a:p>
            <a:pPr marL="68580" indent="0">
              <a:buNone/>
            </a:pPr>
            <a:r>
              <a:rPr lang="en-US" dirty="0"/>
              <a:t>=</a:t>
            </a:r>
            <a:r>
              <a:rPr lang="en-US" dirty="0" smtClean="0"/>
              <a:t>&gt;	cout&lt;&lt;&amp;a&lt;&lt;endl;	// 300</a:t>
            </a:r>
          </a:p>
          <a:p>
            <a:pPr marL="68580" indent="0">
              <a:buNone/>
            </a:pPr>
            <a:r>
              <a:rPr lang="en-US" dirty="0" smtClean="0"/>
              <a:t>	cout&lt;&lt;p&lt;&lt;endl;	</a:t>
            </a:r>
          </a:p>
          <a:p>
            <a:pPr marL="68580" indent="0">
              <a:buNone/>
            </a:pPr>
            <a:r>
              <a:rPr lang="en-US" dirty="0" smtClean="0"/>
              <a:t>	cout&lt;&lt;*p&lt;&lt;endl;	</a:t>
            </a:r>
          </a:p>
          <a:p>
            <a:pPr marL="68580" indent="0">
              <a:buNone/>
            </a:pPr>
            <a:r>
              <a:rPr lang="en-US" dirty="0" smtClean="0"/>
              <a:t>	cout&lt;&lt;&amp;p&lt;&lt;endl;	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724400" y="1595354"/>
            <a:ext cx="1093227" cy="1390035"/>
            <a:chOff x="3976181" y="3084760"/>
            <a:chExt cx="1093227" cy="1390035"/>
          </a:xfrm>
        </p:grpSpPr>
        <p:sp>
          <p:nvSpPr>
            <p:cNvPr id="4" name="Rounded Rectangle 3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139341" y="1612501"/>
            <a:ext cx="1311872" cy="1390035"/>
            <a:chOff x="6987523" y="3084760"/>
            <a:chExt cx="1311872" cy="1390035"/>
          </a:xfrm>
        </p:grpSpPr>
        <p:sp>
          <p:nvSpPr>
            <p:cNvPr id="9" name="Oval 8"/>
            <p:cNvSpPr/>
            <p:nvPr/>
          </p:nvSpPr>
          <p:spPr>
            <a:xfrm>
              <a:off x="6987523" y="3675339"/>
              <a:ext cx="1311872" cy="5269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91400" y="3084760"/>
              <a:ext cx="408444" cy="496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en-US" dirty="0" smtClean="0"/>
            </a:p>
            <a:p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62800" y="4191000"/>
              <a:ext cx="760313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pointee</a:t>
              </a:r>
              <a:endParaRPr lang="en-US" dirty="0"/>
            </a:p>
          </p:txBody>
        </p:sp>
      </p:grpSp>
      <p:cxnSp>
        <p:nvCxnSpPr>
          <p:cNvPr id="13" name="Straight Arrow Connector 12"/>
          <p:cNvCxnSpPr>
            <a:stCxn id="4" idx="3"/>
            <a:endCxn id="9" idx="2"/>
          </p:cNvCxnSpPr>
          <p:nvPr/>
        </p:nvCxnSpPr>
        <p:spPr>
          <a:xfrm>
            <a:off x="5817627" y="2449417"/>
            <a:ext cx="1321714" cy="1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88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Example: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void main(){</a:t>
            </a:r>
          </a:p>
          <a:p>
            <a:pPr marL="68580" indent="0">
              <a:buNone/>
            </a:pPr>
            <a:r>
              <a:rPr lang="en-US" dirty="0" smtClean="0"/>
              <a:t>	int *p;</a:t>
            </a:r>
          </a:p>
          <a:p>
            <a:pPr marL="68580" indent="0">
              <a:buNone/>
            </a:pPr>
            <a:r>
              <a:rPr lang="en-US" dirty="0" smtClean="0"/>
              <a:t>	int a=50;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p = &amp;a;</a:t>
            </a:r>
          </a:p>
          <a:p>
            <a:pPr marL="68580" indent="0">
              <a:buNone/>
            </a:pPr>
            <a:r>
              <a:rPr lang="en-US" dirty="0" smtClean="0"/>
              <a:t>	cout&lt;&lt;a&lt;&lt;endl;	// 50</a:t>
            </a:r>
          </a:p>
          <a:p>
            <a:pPr marL="68580" indent="0">
              <a:buNone/>
            </a:pPr>
            <a:r>
              <a:rPr lang="en-US" dirty="0" smtClean="0"/>
              <a:t>	cout&lt;&lt;&amp;a&lt;&lt;endl;	// 300</a:t>
            </a:r>
          </a:p>
          <a:p>
            <a:pPr marL="68580" indent="0">
              <a:buNone/>
            </a:pPr>
            <a:r>
              <a:rPr lang="en-US" dirty="0"/>
              <a:t>=</a:t>
            </a:r>
            <a:r>
              <a:rPr lang="en-US" dirty="0" smtClean="0"/>
              <a:t>&gt;	cout&lt;&lt;p&lt;&lt;endl;	// 300</a:t>
            </a:r>
          </a:p>
          <a:p>
            <a:pPr marL="68580" indent="0">
              <a:buNone/>
            </a:pPr>
            <a:r>
              <a:rPr lang="en-US" dirty="0" smtClean="0"/>
              <a:t>	cout&lt;&lt;*p&lt;&lt;endl;	</a:t>
            </a:r>
          </a:p>
          <a:p>
            <a:pPr marL="68580" indent="0">
              <a:buNone/>
            </a:pPr>
            <a:r>
              <a:rPr lang="en-US" dirty="0" smtClean="0"/>
              <a:t>	cout&lt;&lt;&amp;p&lt;&lt;endl;	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724400" y="1595354"/>
            <a:ext cx="1093227" cy="1390035"/>
            <a:chOff x="3976181" y="3084760"/>
            <a:chExt cx="1093227" cy="1390035"/>
          </a:xfrm>
        </p:grpSpPr>
        <p:sp>
          <p:nvSpPr>
            <p:cNvPr id="4" name="Rounded Rectangle 3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139341" y="1612501"/>
            <a:ext cx="1311872" cy="1390035"/>
            <a:chOff x="6987523" y="3084760"/>
            <a:chExt cx="1311872" cy="1390035"/>
          </a:xfrm>
        </p:grpSpPr>
        <p:sp>
          <p:nvSpPr>
            <p:cNvPr id="9" name="Oval 8"/>
            <p:cNvSpPr/>
            <p:nvPr/>
          </p:nvSpPr>
          <p:spPr>
            <a:xfrm>
              <a:off x="6987523" y="3675339"/>
              <a:ext cx="1311872" cy="5269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91400" y="3084760"/>
              <a:ext cx="408444" cy="496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en-US" dirty="0" smtClean="0"/>
            </a:p>
            <a:p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62800" y="4191000"/>
              <a:ext cx="760313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pointee</a:t>
              </a:r>
              <a:endParaRPr lang="en-US" dirty="0"/>
            </a:p>
          </p:txBody>
        </p:sp>
      </p:grpSp>
      <p:cxnSp>
        <p:nvCxnSpPr>
          <p:cNvPr id="13" name="Straight Arrow Connector 12"/>
          <p:cNvCxnSpPr>
            <a:stCxn id="4" idx="3"/>
            <a:endCxn id="9" idx="2"/>
          </p:cNvCxnSpPr>
          <p:nvPr/>
        </p:nvCxnSpPr>
        <p:spPr>
          <a:xfrm>
            <a:off x="5817627" y="2449417"/>
            <a:ext cx="1321714" cy="1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91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Example: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void main(){</a:t>
            </a:r>
          </a:p>
          <a:p>
            <a:pPr marL="68580" indent="0">
              <a:buNone/>
            </a:pPr>
            <a:r>
              <a:rPr lang="en-US" dirty="0" smtClean="0"/>
              <a:t>	int *p;</a:t>
            </a:r>
          </a:p>
          <a:p>
            <a:pPr marL="68580" indent="0">
              <a:buNone/>
            </a:pPr>
            <a:r>
              <a:rPr lang="en-US" dirty="0" smtClean="0"/>
              <a:t>	int a=50;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p = &amp;a;</a:t>
            </a:r>
          </a:p>
          <a:p>
            <a:pPr marL="68580" indent="0">
              <a:buNone/>
            </a:pPr>
            <a:r>
              <a:rPr lang="en-US" dirty="0" smtClean="0"/>
              <a:t>	cout&lt;&lt;a&lt;&lt;endl;	// 50</a:t>
            </a:r>
          </a:p>
          <a:p>
            <a:pPr marL="68580" indent="0">
              <a:buNone/>
            </a:pPr>
            <a:r>
              <a:rPr lang="en-US" dirty="0" smtClean="0"/>
              <a:t>	cout&lt;&lt;&amp;a&lt;&lt;endl;	// 300</a:t>
            </a:r>
          </a:p>
          <a:p>
            <a:pPr marL="68580" indent="0">
              <a:buNone/>
            </a:pPr>
            <a:r>
              <a:rPr lang="en-US" dirty="0" smtClean="0"/>
              <a:t>	cout&lt;&lt;p&lt;&lt;endl;	// 300</a:t>
            </a:r>
          </a:p>
          <a:p>
            <a:pPr marL="68580" indent="0">
              <a:buNone/>
            </a:pPr>
            <a:r>
              <a:rPr lang="en-US" dirty="0" smtClean="0"/>
              <a:t>=&gt;	cout&lt;&lt;*p&lt;&lt;endl;	// 50</a:t>
            </a:r>
          </a:p>
          <a:p>
            <a:pPr marL="68580" indent="0">
              <a:buNone/>
            </a:pPr>
            <a:r>
              <a:rPr lang="en-US" dirty="0" smtClean="0"/>
              <a:t>	cout&lt;&lt;&amp;p&lt;&lt;endl;	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724400" y="1595354"/>
            <a:ext cx="1093227" cy="1390035"/>
            <a:chOff x="3976181" y="3084760"/>
            <a:chExt cx="1093227" cy="1390035"/>
          </a:xfrm>
        </p:grpSpPr>
        <p:sp>
          <p:nvSpPr>
            <p:cNvPr id="4" name="Rounded Rectangle 3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139341" y="1612501"/>
            <a:ext cx="1311872" cy="1390035"/>
            <a:chOff x="6987523" y="3084760"/>
            <a:chExt cx="1311872" cy="1390035"/>
          </a:xfrm>
        </p:grpSpPr>
        <p:sp>
          <p:nvSpPr>
            <p:cNvPr id="9" name="Oval 8"/>
            <p:cNvSpPr/>
            <p:nvPr/>
          </p:nvSpPr>
          <p:spPr>
            <a:xfrm>
              <a:off x="6987523" y="3675339"/>
              <a:ext cx="1311872" cy="5269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91400" y="3084760"/>
              <a:ext cx="408444" cy="496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en-US" dirty="0" smtClean="0"/>
            </a:p>
            <a:p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62800" y="4191000"/>
              <a:ext cx="760313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pointee</a:t>
              </a:r>
              <a:endParaRPr lang="en-US" dirty="0"/>
            </a:p>
          </p:txBody>
        </p:sp>
      </p:grpSp>
      <p:cxnSp>
        <p:nvCxnSpPr>
          <p:cNvPr id="13" name="Straight Arrow Connector 12"/>
          <p:cNvCxnSpPr>
            <a:stCxn id="4" idx="3"/>
            <a:endCxn id="9" idx="2"/>
          </p:cNvCxnSpPr>
          <p:nvPr/>
        </p:nvCxnSpPr>
        <p:spPr>
          <a:xfrm>
            <a:off x="5817627" y="2449417"/>
            <a:ext cx="1321714" cy="1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5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Example: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void main(){</a:t>
            </a:r>
          </a:p>
          <a:p>
            <a:pPr marL="68580" indent="0">
              <a:buNone/>
            </a:pPr>
            <a:r>
              <a:rPr lang="en-US" dirty="0" smtClean="0"/>
              <a:t>	int *p;</a:t>
            </a:r>
          </a:p>
          <a:p>
            <a:pPr marL="68580" indent="0">
              <a:buNone/>
            </a:pPr>
            <a:r>
              <a:rPr lang="en-US" dirty="0" smtClean="0"/>
              <a:t>	int a=50;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p = &amp;a;</a:t>
            </a:r>
          </a:p>
          <a:p>
            <a:pPr marL="68580" indent="0">
              <a:buNone/>
            </a:pPr>
            <a:r>
              <a:rPr lang="en-US" dirty="0" smtClean="0"/>
              <a:t>	cout&lt;&lt;a&lt;&lt;endl;	// 50</a:t>
            </a:r>
          </a:p>
          <a:p>
            <a:pPr marL="68580" indent="0">
              <a:buNone/>
            </a:pPr>
            <a:r>
              <a:rPr lang="en-US" dirty="0" smtClean="0"/>
              <a:t>	cout&lt;&lt;&amp;a&lt;&lt;endl;	// 300</a:t>
            </a:r>
          </a:p>
          <a:p>
            <a:pPr marL="68580" indent="0">
              <a:buNone/>
            </a:pPr>
            <a:r>
              <a:rPr lang="en-US" dirty="0" smtClean="0"/>
              <a:t>	cout&lt;&lt;p&lt;&lt;endl;	// 300</a:t>
            </a:r>
          </a:p>
          <a:p>
            <a:pPr marL="68580" indent="0">
              <a:buNone/>
            </a:pPr>
            <a:r>
              <a:rPr lang="en-US" dirty="0" smtClean="0"/>
              <a:t>	cout&lt;&lt;*p&lt;&lt;endl;	// 50</a:t>
            </a:r>
          </a:p>
          <a:p>
            <a:pPr marL="68580" indent="0">
              <a:buNone/>
            </a:pPr>
            <a:r>
              <a:rPr lang="en-US" dirty="0" smtClean="0"/>
              <a:t>=&gt;	cout&lt;&lt;&amp;p&lt;&lt;endl;	// 500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724400" y="1595354"/>
            <a:ext cx="1093227" cy="1390035"/>
            <a:chOff x="3976181" y="3084760"/>
            <a:chExt cx="1093227" cy="1390035"/>
          </a:xfrm>
        </p:grpSpPr>
        <p:sp>
          <p:nvSpPr>
            <p:cNvPr id="4" name="Rounded Rectangle 3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139341" y="1612501"/>
            <a:ext cx="1311872" cy="1390035"/>
            <a:chOff x="6987523" y="3084760"/>
            <a:chExt cx="1311872" cy="1390035"/>
          </a:xfrm>
        </p:grpSpPr>
        <p:sp>
          <p:nvSpPr>
            <p:cNvPr id="9" name="Oval 8"/>
            <p:cNvSpPr/>
            <p:nvPr/>
          </p:nvSpPr>
          <p:spPr>
            <a:xfrm>
              <a:off x="6987523" y="3675339"/>
              <a:ext cx="1311872" cy="5269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91400" y="3084760"/>
              <a:ext cx="408444" cy="496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en-US" dirty="0" smtClean="0"/>
            </a:p>
            <a:p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62800" y="4191000"/>
              <a:ext cx="760313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pointee</a:t>
              </a:r>
              <a:endParaRPr lang="en-US" dirty="0"/>
            </a:p>
          </p:txBody>
        </p:sp>
      </p:grpSp>
      <p:cxnSp>
        <p:nvCxnSpPr>
          <p:cNvPr id="13" name="Straight Arrow Connector 12"/>
          <p:cNvCxnSpPr>
            <a:stCxn id="4" idx="3"/>
            <a:endCxn id="9" idx="2"/>
          </p:cNvCxnSpPr>
          <p:nvPr/>
        </p:nvCxnSpPr>
        <p:spPr>
          <a:xfrm>
            <a:off x="5817627" y="2449417"/>
            <a:ext cx="1321714" cy="1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83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Example 2: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void main(){</a:t>
            </a:r>
          </a:p>
          <a:p>
            <a:pPr marL="68580" indent="0">
              <a:buNone/>
            </a:pPr>
            <a:r>
              <a:rPr lang="en-US" dirty="0" smtClean="0"/>
              <a:t>	int *p;</a:t>
            </a:r>
          </a:p>
          <a:p>
            <a:pPr marL="68580" indent="0">
              <a:buNone/>
            </a:pPr>
            <a:r>
              <a:rPr lang="en-US" dirty="0" smtClean="0"/>
              <a:t>	int a=50;</a:t>
            </a:r>
          </a:p>
          <a:p>
            <a:pPr marL="68580" indent="0">
              <a:buNone/>
            </a:pPr>
            <a:r>
              <a:rPr lang="en-US" dirty="0" smtClean="0"/>
              <a:t>	cout&lt;&lt;*p&lt;&lt;endl;	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What would be the output?</a:t>
            </a:r>
          </a:p>
          <a:p>
            <a:pPr marL="68580" indent="0">
              <a:buNone/>
            </a:pPr>
            <a:r>
              <a:rPr lang="en-US" dirty="0" smtClean="0"/>
              <a:t>Runtime error!!!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24400" y="1595354"/>
            <a:ext cx="1093227" cy="1390035"/>
            <a:chOff x="3976181" y="3084760"/>
            <a:chExt cx="1093227" cy="1390035"/>
          </a:xfrm>
        </p:grpSpPr>
        <p:sp>
          <p:nvSpPr>
            <p:cNvPr id="5" name="Rounded Rectangle 4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139341" y="1612501"/>
            <a:ext cx="1311872" cy="1390035"/>
            <a:chOff x="6987523" y="3084760"/>
            <a:chExt cx="1311872" cy="1390035"/>
          </a:xfrm>
        </p:grpSpPr>
        <p:sp>
          <p:nvSpPr>
            <p:cNvPr id="9" name="Oval 8"/>
            <p:cNvSpPr/>
            <p:nvPr/>
          </p:nvSpPr>
          <p:spPr>
            <a:xfrm>
              <a:off x="6987523" y="3675339"/>
              <a:ext cx="1311872" cy="5269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91400" y="3084760"/>
              <a:ext cx="408444" cy="496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en-US" dirty="0" smtClean="0"/>
            </a:p>
            <a:p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62800" y="4191000"/>
              <a:ext cx="760313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pointee</a:t>
              </a:r>
              <a:endParaRPr lang="en-US" dirty="0"/>
            </a:p>
          </p:txBody>
        </p:sp>
      </p:grpSp>
      <p:sp>
        <p:nvSpPr>
          <p:cNvPr id="2" name="Explosion 2 1"/>
          <p:cNvSpPr/>
          <p:nvPr/>
        </p:nvSpPr>
        <p:spPr>
          <a:xfrm>
            <a:off x="4114800" y="1447800"/>
            <a:ext cx="2590800" cy="184195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Crash!!!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90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Dangling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int *p;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Note: Dereferencing a dangling pointer is a serious runtime error.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400800" y="2449417"/>
            <a:ext cx="1093227" cy="1390035"/>
            <a:chOff x="3976181" y="3084760"/>
            <a:chExt cx="1093227" cy="1390035"/>
          </a:xfrm>
        </p:grpSpPr>
        <p:sp>
          <p:nvSpPr>
            <p:cNvPr id="5" name="Rounded Rectangle 4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V="1">
            <a:off x="5486400" y="34290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68561" y="3886200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Dangling pointer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0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6805108" cy="1333948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Problem:</a:t>
            </a:r>
          </a:p>
          <a:p>
            <a:pPr marL="68580" indent="0">
              <a:buNone/>
            </a:pPr>
            <a:r>
              <a:rPr lang="en-US" dirty="0" smtClean="0"/>
              <a:t>We can’t differentiate that whether a pointer is dangling or has a valid address.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886200"/>
            <a:ext cx="4657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" lvl="0" algn="ctr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n-US" sz="3600" b="1" dirty="0">
                <a:solidFill>
                  <a:srgbClr val="3E3D2D"/>
                </a:solidFill>
              </a:rPr>
              <a:t>What’s the solution?</a:t>
            </a:r>
            <a:endParaRPr lang="en-US" sz="2400" b="1" dirty="0">
              <a:solidFill>
                <a:srgbClr val="3E3D2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9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</a:t>
            </a:r>
            <a:r>
              <a:rPr lang="en-US" dirty="0"/>
              <a:t>P</a:t>
            </a:r>
            <a:r>
              <a:rPr lang="en-US" dirty="0" smtClean="0"/>
              <a:t>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int *p;</a:t>
            </a:r>
          </a:p>
          <a:p>
            <a:pPr marL="68580" indent="0">
              <a:buNone/>
            </a:pPr>
            <a:r>
              <a:rPr lang="en-US" dirty="0" smtClean="0"/>
              <a:t>	p = NULL;	// points to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// nothing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Tip:	Always </a:t>
            </a:r>
            <a:r>
              <a:rPr lang="en-US" b="1" dirty="0" smtClean="0"/>
              <a:t>initialize</a:t>
            </a:r>
            <a:r>
              <a:rPr lang="en-US" dirty="0" smtClean="0"/>
              <a:t> a pointer with NULL if you don’t have a valid address. This can save a lot of your time on debugging.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400800" y="2449417"/>
            <a:ext cx="1093227" cy="1390035"/>
            <a:chOff x="3976181" y="3084760"/>
            <a:chExt cx="1093227" cy="1390035"/>
          </a:xfrm>
        </p:grpSpPr>
        <p:sp>
          <p:nvSpPr>
            <p:cNvPr id="5" name="Rounded Rectangle 4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cxnSp>
        <p:nvCxnSpPr>
          <p:cNvPr id="11" name="Straight Connector 10"/>
          <p:cNvCxnSpPr/>
          <p:nvPr/>
        </p:nvCxnSpPr>
        <p:spPr>
          <a:xfrm flipH="1">
            <a:off x="6400800" y="3095746"/>
            <a:ext cx="1086238" cy="429925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10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Pointers?</a:t>
            </a:r>
          </a:p>
          <a:p>
            <a:endParaRPr lang="en-US" dirty="0" smtClean="0"/>
          </a:p>
          <a:p>
            <a:r>
              <a:rPr lang="en-US" dirty="0" smtClean="0"/>
              <a:t>How to use Pointers?</a:t>
            </a:r>
          </a:p>
          <a:p>
            <a:endParaRPr lang="en-US" dirty="0" smtClean="0"/>
          </a:p>
          <a:p>
            <a:r>
              <a:rPr lang="en-US" dirty="0" smtClean="0"/>
              <a:t>Use of Pointers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3041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Example: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void main(){</a:t>
            </a:r>
          </a:p>
          <a:p>
            <a:pPr marL="68580" indent="0">
              <a:buNone/>
            </a:pPr>
            <a:r>
              <a:rPr lang="en-US" dirty="0" smtClean="0"/>
              <a:t>	int *p </a:t>
            </a:r>
            <a:r>
              <a:rPr lang="en-US" b="1" dirty="0" smtClean="0"/>
              <a:t>= NULL;</a:t>
            </a:r>
          </a:p>
          <a:p>
            <a:pPr marL="68580" indent="0">
              <a:buNone/>
            </a:pPr>
            <a:r>
              <a:rPr lang="en-US" dirty="0" smtClean="0"/>
              <a:t>	int a=50;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p = &amp;a;</a:t>
            </a:r>
          </a:p>
          <a:p>
            <a:pPr marL="68580" indent="0">
              <a:buNone/>
            </a:pPr>
            <a:r>
              <a:rPr lang="en-US" dirty="0" smtClean="0"/>
              <a:t>	cout&lt;&lt;a&lt;&lt;endl;	</a:t>
            </a:r>
          </a:p>
          <a:p>
            <a:pPr marL="68580" indent="0">
              <a:buNone/>
            </a:pPr>
            <a:r>
              <a:rPr lang="en-US" dirty="0" smtClean="0"/>
              <a:t>	cout&lt;&lt;&amp;a&lt;&lt;endl;	</a:t>
            </a:r>
          </a:p>
          <a:p>
            <a:pPr marL="68580" indent="0">
              <a:buNone/>
            </a:pPr>
            <a:r>
              <a:rPr lang="en-US" dirty="0" smtClean="0"/>
              <a:t>	cout&lt;&lt;p&lt;&lt;endl;	</a:t>
            </a:r>
          </a:p>
          <a:p>
            <a:pPr marL="68580" indent="0">
              <a:buNone/>
            </a:pPr>
            <a:r>
              <a:rPr lang="en-US" dirty="0" smtClean="0"/>
              <a:t>	cout&lt;&lt;*p&lt;&lt;endl;	</a:t>
            </a:r>
          </a:p>
          <a:p>
            <a:pPr marL="68580" indent="0">
              <a:buNone/>
            </a:pPr>
            <a:r>
              <a:rPr lang="en-US" dirty="0" smtClean="0"/>
              <a:t>	cout&lt;&lt;&amp;p&lt;&lt;endl;	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2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assignment operation b/w two pointers makes them points to the same pointee.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0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4023"/>
            <a:ext cx="6777317" cy="3508977"/>
          </a:xfrm>
        </p:spPr>
        <p:txBody>
          <a:bodyPr/>
          <a:lstStyle/>
          <a:p>
            <a:r>
              <a:rPr lang="en-US" dirty="0" smtClean="0"/>
              <a:t>int </a:t>
            </a:r>
            <a:r>
              <a:rPr lang="en-US" dirty="0"/>
              <a:t>a=50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nt * p;</a:t>
            </a:r>
          </a:p>
          <a:p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 = &amp;a;</a:t>
            </a:r>
          </a:p>
          <a:p>
            <a:endParaRPr lang="en-US" dirty="0"/>
          </a:p>
          <a:p>
            <a:r>
              <a:rPr lang="en-US" dirty="0" smtClean="0"/>
              <a:t>int p2 = p;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3"/>
            <a:endCxn id="6" idx="2"/>
          </p:cNvCxnSpPr>
          <p:nvPr/>
        </p:nvCxnSpPr>
        <p:spPr>
          <a:xfrm>
            <a:off x="5069408" y="2378064"/>
            <a:ext cx="19181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3976181" y="1524000"/>
            <a:ext cx="1093227" cy="1390035"/>
            <a:chOff x="3976181" y="3084760"/>
            <a:chExt cx="1093227" cy="1390035"/>
          </a:xfrm>
        </p:grpSpPr>
        <p:sp>
          <p:nvSpPr>
            <p:cNvPr id="5" name="Rounded Rectangle 4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987523" y="1524000"/>
            <a:ext cx="1311872" cy="1390035"/>
            <a:chOff x="6987523" y="3084760"/>
            <a:chExt cx="1311872" cy="1390035"/>
          </a:xfrm>
        </p:grpSpPr>
        <p:sp>
          <p:nvSpPr>
            <p:cNvPr id="6" name="Oval 5"/>
            <p:cNvSpPr/>
            <p:nvPr/>
          </p:nvSpPr>
          <p:spPr>
            <a:xfrm>
              <a:off x="6987523" y="3675339"/>
              <a:ext cx="1311872" cy="5269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91400" y="3084760"/>
              <a:ext cx="408444" cy="496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en-US" dirty="0" smtClean="0"/>
            </a:p>
            <a:p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62800" y="4191000"/>
              <a:ext cx="760313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pointee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335203" y="1524000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 </a:t>
            </a:r>
            <a:r>
              <a:rPr lang="en-US" b="1" dirty="0" smtClean="0"/>
              <a:t>points to</a:t>
            </a:r>
            <a:r>
              <a:rPr lang="en-US" dirty="0" smtClean="0"/>
              <a:t> a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038600" y="3163640"/>
            <a:ext cx="1093227" cy="1390035"/>
            <a:chOff x="3976181" y="3084760"/>
            <a:chExt cx="1093227" cy="1390035"/>
          </a:xfrm>
        </p:grpSpPr>
        <p:sp>
          <p:nvSpPr>
            <p:cNvPr id="16" name="Rounded Rectangle 15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p2</a:t>
              </a:r>
            </a:p>
            <a:p>
              <a:r>
                <a:rPr lang="en-US" dirty="0" smtClean="0"/>
                <a:t>200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cxnSp>
        <p:nvCxnSpPr>
          <p:cNvPr id="19" name="Straight Arrow Connector 18"/>
          <p:cNvCxnSpPr>
            <a:stCxn id="16" idx="3"/>
            <a:endCxn id="6" idx="3"/>
          </p:cNvCxnSpPr>
          <p:nvPr/>
        </p:nvCxnSpPr>
        <p:spPr>
          <a:xfrm flipV="1">
            <a:off x="5131827" y="2564374"/>
            <a:ext cx="2047815" cy="1453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486400" y="3753016"/>
            <a:ext cx="26773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Sharing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67200" y="21950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1" y="53340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Note: </a:t>
            </a:r>
            <a:r>
              <a:rPr lang="en-US" sz="2000" dirty="0" smtClean="0"/>
              <a:t>Pointer assignment </a:t>
            </a:r>
            <a:r>
              <a:rPr lang="en-US" sz="2000" b="1" dirty="0" smtClean="0"/>
              <a:t>only copies the address </a:t>
            </a:r>
            <a:r>
              <a:rPr lang="en-US" sz="2000" dirty="0" smtClean="0"/>
              <a:t>and not the memory they are pointing to.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976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Copy</a:t>
            </a:r>
            <a:endParaRPr lang="en-US" dirty="0"/>
          </a:p>
        </p:txBody>
      </p:sp>
      <p:cxnSp>
        <p:nvCxnSpPr>
          <p:cNvPr id="4" name="Straight Arrow Connector 3"/>
          <p:cNvCxnSpPr>
            <a:stCxn id="6" idx="3"/>
            <a:endCxn id="10" idx="2"/>
          </p:cNvCxnSpPr>
          <p:nvPr/>
        </p:nvCxnSpPr>
        <p:spPr>
          <a:xfrm>
            <a:off x="3243292" y="3395090"/>
            <a:ext cx="19181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2150065" y="2541026"/>
            <a:ext cx="1093227" cy="1390035"/>
            <a:chOff x="3976181" y="3084760"/>
            <a:chExt cx="1093227" cy="1390035"/>
          </a:xfrm>
        </p:grpSpPr>
        <p:sp>
          <p:nvSpPr>
            <p:cNvPr id="6" name="Rounded Rectangle 5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161407" y="2541026"/>
            <a:ext cx="1311872" cy="1390035"/>
            <a:chOff x="6987523" y="3084760"/>
            <a:chExt cx="1311872" cy="1390035"/>
          </a:xfrm>
        </p:grpSpPr>
        <p:sp>
          <p:nvSpPr>
            <p:cNvPr id="10" name="Oval 9"/>
            <p:cNvSpPr/>
            <p:nvPr/>
          </p:nvSpPr>
          <p:spPr>
            <a:xfrm>
              <a:off x="6987523" y="3675339"/>
              <a:ext cx="1311872" cy="5269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91400" y="3084760"/>
              <a:ext cx="408444" cy="496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en-US" dirty="0" smtClean="0"/>
            </a:p>
            <a:p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62800" y="4191000"/>
              <a:ext cx="760313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pointee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509087" y="2541026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 </a:t>
            </a:r>
            <a:r>
              <a:rPr lang="en-US" b="1" dirty="0" smtClean="0"/>
              <a:t>points to</a:t>
            </a:r>
            <a:r>
              <a:rPr lang="en-US" dirty="0" smtClean="0"/>
              <a:t> a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212484" y="4180666"/>
            <a:ext cx="1093227" cy="1390035"/>
            <a:chOff x="3976181" y="3084760"/>
            <a:chExt cx="1093227" cy="1390035"/>
          </a:xfrm>
        </p:grpSpPr>
        <p:sp>
          <p:nvSpPr>
            <p:cNvPr id="15" name="Rounded Rectangle 14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p2</a:t>
              </a:r>
            </a:p>
            <a:p>
              <a:r>
                <a:rPr lang="en-US" dirty="0" smtClean="0"/>
                <a:t>200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cxnSp>
        <p:nvCxnSpPr>
          <p:cNvPr id="18" name="Straight Arrow Connector 17"/>
          <p:cNvCxnSpPr>
            <a:stCxn id="15" idx="3"/>
            <a:endCxn id="10" idx="3"/>
          </p:cNvCxnSpPr>
          <p:nvPr/>
        </p:nvCxnSpPr>
        <p:spPr>
          <a:xfrm flipV="1">
            <a:off x="3305711" y="3581400"/>
            <a:ext cx="2047815" cy="1453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660284" y="4770042"/>
            <a:ext cx="26773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Sharing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05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Shallow Copy </a:t>
            </a:r>
            <a:endParaRPr lang="en-US" dirty="0"/>
          </a:p>
        </p:txBody>
      </p:sp>
      <p:cxnSp>
        <p:nvCxnSpPr>
          <p:cNvPr id="4" name="Straight Arrow Connector 3"/>
          <p:cNvCxnSpPr>
            <a:stCxn id="6" idx="3"/>
            <a:endCxn id="10" idx="2"/>
          </p:cNvCxnSpPr>
          <p:nvPr/>
        </p:nvCxnSpPr>
        <p:spPr>
          <a:xfrm>
            <a:off x="3243292" y="3395090"/>
            <a:ext cx="19181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2150065" y="2541026"/>
            <a:ext cx="1093227" cy="1390035"/>
            <a:chOff x="3976181" y="3084760"/>
            <a:chExt cx="1093227" cy="1390035"/>
          </a:xfrm>
        </p:grpSpPr>
        <p:sp>
          <p:nvSpPr>
            <p:cNvPr id="6" name="Rounded Rectangle 5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161407" y="2541026"/>
            <a:ext cx="1311872" cy="1390035"/>
            <a:chOff x="6987523" y="3084760"/>
            <a:chExt cx="1311872" cy="1390035"/>
          </a:xfrm>
        </p:grpSpPr>
        <p:sp>
          <p:nvSpPr>
            <p:cNvPr id="10" name="Oval 9"/>
            <p:cNvSpPr/>
            <p:nvPr/>
          </p:nvSpPr>
          <p:spPr>
            <a:xfrm>
              <a:off x="6987523" y="3675339"/>
              <a:ext cx="1311872" cy="5269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91400" y="3084760"/>
              <a:ext cx="408444" cy="496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en-US" dirty="0" smtClean="0"/>
            </a:p>
            <a:p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62800" y="4191000"/>
              <a:ext cx="760313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pointee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509087" y="2541026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 </a:t>
            </a:r>
            <a:r>
              <a:rPr lang="en-US" b="1" dirty="0" smtClean="0"/>
              <a:t>points to</a:t>
            </a:r>
            <a:r>
              <a:rPr lang="en-US" dirty="0" smtClean="0"/>
              <a:t> a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212484" y="4180666"/>
            <a:ext cx="1093227" cy="1390035"/>
            <a:chOff x="3976181" y="3084760"/>
            <a:chExt cx="1093227" cy="1390035"/>
          </a:xfrm>
        </p:grpSpPr>
        <p:sp>
          <p:nvSpPr>
            <p:cNvPr id="15" name="Rounded Rectangle 14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p2</a:t>
              </a:r>
            </a:p>
            <a:p>
              <a:r>
                <a:rPr lang="en-US" dirty="0" smtClean="0"/>
                <a:t>200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cxnSp>
        <p:nvCxnSpPr>
          <p:cNvPr id="18" name="Straight Arrow Connector 17"/>
          <p:cNvCxnSpPr>
            <a:stCxn id="15" idx="3"/>
            <a:endCxn id="10" idx="3"/>
          </p:cNvCxnSpPr>
          <p:nvPr/>
        </p:nvCxnSpPr>
        <p:spPr>
          <a:xfrm flipV="1">
            <a:off x="3305711" y="3581400"/>
            <a:ext cx="2047815" cy="1453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057015" y="4967138"/>
            <a:ext cx="40799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Wild Pointer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6629400" y="2428755"/>
            <a:ext cx="1905000" cy="120536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if p delete a?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2150065" y="2725692"/>
            <a:ext cx="1155646" cy="12694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143174" y="2769688"/>
            <a:ext cx="1155646" cy="12694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53526" y="2725692"/>
            <a:ext cx="945294" cy="13296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24031" y="2718312"/>
            <a:ext cx="945294" cy="13296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38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400" dirty="0" smtClean="0"/>
              <a:t>What is the solution to the problem?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8379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Copy</a:t>
            </a:r>
            <a:endParaRPr lang="en-US" dirty="0"/>
          </a:p>
        </p:txBody>
      </p:sp>
      <p:cxnSp>
        <p:nvCxnSpPr>
          <p:cNvPr id="4" name="Straight Arrow Connector 3"/>
          <p:cNvCxnSpPr>
            <a:stCxn id="6" idx="3"/>
            <a:endCxn id="10" idx="2"/>
          </p:cNvCxnSpPr>
          <p:nvPr/>
        </p:nvCxnSpPr>
        <p:spPr>
          <a:xfrm>
            <a:off x="3370561" y="3562556"/>
            <a:ext cx="19181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2277334" y="2708492"/>
            <a:ext cx="1093227" cy="1390035"/>
            <a:chOff x="3976181" y="3084760"/>
            <a:chExt cx="1093227" cy="1390035"/>
          </a:xfrm>
        </p:grpSpPr>
        <p:sp>
          <p:nvSpPr>
            <p:cNvPr id="6" name="Rounded Rectangle 5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288676" y="2708492"/>
            <a:ext cx="1311872" cy="1390035"/>
            <a:chOff x="6987523" y="3084760"/>
            <a:chExt cx="1311872" cy="1390035"/>
          </a:xfrm>
        </p:grpSpPr>
        <p:sp>
          <p:nvSpPr>
            <p:cNvPr id="10" name="Oval 9"/>
            <p:cNvSpPr/>
            <p:nvPr/>
          </p:nvSpPr>
          <p:spPr>
            <a:xfrm>
              <a:off x="6987523" y="3675339"/>
              <a:ext cx="1311872" cy="5269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91400" y="3084760"/>
              <a:ext cx="408444" cy="496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en-US" dirty="0" smtClean="0"/>
            </a:p>
            <a:p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62800" y="4191000"/>
              <a:ext cx="760313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pointee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636356" y="2708492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 </a:t>
            </a:r>
            <a:r>
              <a:rPr lang="en-US" b="1" dirty="0" smtClean="0"/>
              <a:t>points to</a:t>
            </a:r>
            <a:r>
              <a:rPr lang="en-US" dirty="0" smtClean="0"/>
              <a:t> a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339753" y="4348132"/>
            <a:ext cx="1093227" cy="1390035"/>
            <a:chOff x="3976181" y="3084760"/>
            <a:chExt cx="1093227" cy="1390035"/>
          </a:xfrm>
        </p:grpSpPr>
        <p:sp>
          <p:nvSpPr>
            <p:cNvPr id="15" name="Rounded Rectangle 14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r>
                <a:rPr lang="en-US" dirty="0" smtClean="0"/>
                <a:t>00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p2</a:t>
              </a:r>
            </a:p>
            <a:p>
              <a:r>
                <a:rPr lang="en-US" dirty="0" smtClean="0"/>
                <a:t>200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cxnSp>
        <p:nvCxnSpPr>
          <p:cNvPr id="18" name="Straight Arrow Connector 17"/>
          <p:cNvCxnSpPr>
            <a:stCxn id="15" idx="3"/>
            <a:endCxn id="21" idx="2"/>
          </p:cNvCxnSpPr>
          <p:nvPr/>
        </p:nvCxnSpPr>
        <p:spPr>
          <a:xfrm>
            <a:off x="3432980" y="5202195"/>
            <a:ext cx="19602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5393239" y="4348132"/>
            <a:ext cx="1311872" cy="1390035"/>
            <a:chOff x="6987523" y="3084760"/>
            <a:chExt cx="1311872" cy="1390035"/>
          </a:xfrm>
        </p:grpSpPr>
        <p:sp>
          <p:nvSpPr>
            <p:cNvPr id="21" name="Oval 20"/>
            <p:cNvSpPr/>
            <p:nvPr/>
          </p:nvSpPr>
          <p:spPr>
            <a:xfrm>
              <a:off x="6987523" y="3675339"/>
              <a:ext cx="1311872" cy="5269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3914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a2</a:t>
              </a:r>
            </a:p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62800" y="4191000"/>
              <a:ext cx="760313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729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type and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type of pointer?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int * p;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A pointer has not type!!!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  It’s the </a:t>
            </a:r>
            <a:r>
              <a:rPr lang="en-US" b="1" dirty="0" smtClean="0"/>
              <a:t>type of variable</a:t>
            </a:r>
            <a:r>
              <a:rPr lang="en-US" dirty="0" smtClean="0"/>
              <a:t> the pointer p will point to.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152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 need to specify the type of variable a pointer points to?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9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	int a=10;</a:t>
            </a:r>
          </a:p>
          <a:p>
            <a:pPr marL="68580" indent="0">
              <a:buNone/>
            </a:pPr>
            <a:r>
              <a:rPr lang="en-US" dirty="0"/>
              <a:t>	int *p = &amp;a;</a:t>
            </a:r>
          </a:p>
          <a:p>
            <a:pPr marL="68580" indent="0">
              <a:buNone/>
            </a:pPr>
            <a:r>
              <a:rPr lang="en-US" dirty="0"/>
              <a:t>	*p = 4;  // how many bytes of copy?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It would be 1 byte in case </a:t>
            </a:r>
            <a:r>
              <a:rPr lang="en-US" b="1" dirty="0" smtClean="0"/>
              <a:t>a</a:t>
            </a:r>
            <a:r>
              <a:rPr lang="en-US" dirty="0" smtClean="0"/>
              <a:t> was a char.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variable</a:t>
            </a:r>
            <a:r>
              <a:rPr lang="en-US" dirty="0" smtClean="0"/>
              <a:t> that can only store the address of a memory location (usually the address of other variable).</a:t>
            </a:r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600200" y="3505200"/>
            <a:ext cx="6026727" cy="1974089"/>
            <a:chOff x="1600200" y="3124200"/>
            <a:chExt cx="6026727" cy="1974089"/>
          </a:xfrm>
        </p:grpSpPr>
        <p:sp>
          <p:nvSpPr>
            <p:cNvPr id="5" name="Rounded Rectangle 4"/>
            <p:cNvSpPr/>
            <p:nvPr/>
          </p:nvSpPr>
          <p:spPr>
            <a:xfrm>
              <a:off x="1600200" y="3733800"/>
              <a:ext cx="1524000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798127" y="3733800"/>
              <a:ext cx="18288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Arrow Connector 7"/>
            <p:cNvCxnSpPr>
              <a:stCxn id="5" idx="3"/>
              <a:endCxn id="6" idx="2"/>
            </p:cNvCxnSpPr>
            <p:nvPr/>
          </p:nvCxnSpPr>
          <p:spPr>
            <a:xfrm>
              <a:off x="3124200" y="4076700"/>
              <a:ext cx="26739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077506" y="312420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endParaRPr lang="en-US" dirty="0" smtClean="0"/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27833" y="312420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en-US" dirty="0" smtClean="0"/>
            </a:p>
            <a:p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20262" y="4728957"/>
              <a:ext cx="978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23450" y="4728957"/>
              <a:ext cx="1059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2824186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Pointer &amp;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int arr[ ]={5,6,7,8,4,3,5};</a:t>
            </a:r>
          </a:p>
          <a:p>
            <a:pPr marL="68580" indent="0">
              <a:buNone/>
            </a:pPr>
            <a:r>
              <a:rPr lang="en-US" dirty="0" smtClean="0"/>
              <a:t>// size of arr?</a:t>
            </a:r>
          </a:p>
          <a:p>
            <a:pPr marL="68580" indent="0">
              <a:buNone/>
            </a:pPr>
            <a:r>
              <a:rPr lang="en-US" dirty="0" smtClean="0"/>
              <a:t>int *p = arr;			</a:t>
            </a:r>
          </a:p>
          <a:p>
            <a:pPr marL="68580" indent="0">
              <a:buNone/>
            </a:pPr>
            <a:r>
              <a:rPr lang="en-US" dirty="0" smtClean="0"/>
              <a:t>// why &amp; isn’t use before arr?</a:t>
            </a:r>
          </a:p>
          <a:p>
            <a:pPr marL="68580" indent="0">
              <a:buNone/>
            </a:pPr>
            <a:r>
              <a:rPr lang="en-US" dirty="0" smtClean="0"/>
              <a:t>cout&lt;&lt;arr&lt;&lt;endl;	// 40</a:t>
            </a:r>
          </a:p>
          <a:p>
            <a:pPr marL="68580" indent="0">
              <a:buNone/>
            </a:pPr>
            <a:r>
              <a:rPr lang="en-US" dirty="0"/>
              <a:t>c</a:t>
            </a:r>
            <a:r>
              <a:rPr lang="en-US" dirty="0" smtClean="0"/>
              <a:t>out&lt;&lt;p&lt;&lt;endl;	// 40</a:t>
            </a:r>
          </a:p>
          <a:p>
            <a:pPr marL="68580" indent="0">
              <a:buNone/>
            </a:pPr>
            <a:r>
              <a:rPr lang="en-US" dirty="0"/>
              <a:t>p=p+3</a:t>
            </a:r>
            <a:r>
              <a:rPr lang="en-US" dirty="0" smtClean="0"/>
              <a:t>;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243273"/>
              </p:ext>
            </p:extLst>
          </p:nvPr>
        </p:nvGraphicFramePr>
        <p:xfrm>
          <a:off x="5029198" y="2438400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69054" y="2069068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40   42   44    46   48   50    52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105400" y="2819400"/>
            <a:ext cx="291019" cy="742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247020" y="2971800"/>
            <a:ext cx="1093227" cy="1390035"/>
            <a:chOff x="3976181" y="3084760"/>
            <a:chExt cx="1093227" cy="1390035"/>
          </a:xfrm>
        </p:grpSpPr>
        <p:sp>
          <p:nvSpPr>
            <p:cNvPr id="8" name="Rounded Rectangle 7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708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Pointer &amp;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int arr[ ]={5,6,7,8,4,3,5};</a:t>
            </a:r>
          </a:p>
          <a:p>
            <a:pPr marL="68580" indent="0">
              <a:buNone/>
            </a:pPr>
            <a:r>
              <a:rPr lang="en-US" dirty="0" smtClean="0"/>
              <a:t>// size of arr?</a:t>
            </a:r>
          </a:p>
          <a:p>
            <a:pPr marL="68580" indent="0">
              <a:buNone/>
            </a:pPr>
            <a:r>
              <a:rPr lang="en-US" dirty="0" smtClean="0"/>
              <a:t>int *p = arr;			</a:t>
            </a:r>
          </a:p>
          <a:p>
            <a:pPr marL="68580" indent="0">
              <a:buNone/>
            </a:pPr>
            <a:r>
              <a:rPr lang="en-US" dirty="0" smtClean="0"/>
              <a:t>// why &amp; isn’t use before arr?</a:t>
            </a:r>
          </a:p>
          <a:p>
            <a:pPr marL="68580" indent="0">
              <a:buNone/>
            </a:pPr>
            <a:r>
              <a:rPr lang="en-US" dirty="0" smtClean="0"/>
              <a:t>cout&lt;&lt;arr&lt;&lt;endl;	// 40</a:t>
            </a:r>
          </a:p>
          <a:p>
            <a:pPr marL="68580" indent="0">
              <a:buNone/>
            </a:pPr>
            <a:r>
              <a:rPr lang="en-US" dirty="0"/>
              <a:t>c</a:t>
            </a:r>
            <a:r>
              <a:rPr lang="en-US" dirty="0" smtClean="0"/>
              <a:t>out&lt;&lt;p&lt;&lt;endl;	// 40</a:t>
            </a:r>
          </a:p>
          <a:p>
            <a:pPr marL="68580" indent="0">
              <a:buNone/>
            </a:pPr>
            <a:r>
              <a:rPr lang="en-US" dirty="0"/>
              <a:t>p</a:t>
            </a:r>
            <a:r>
              <a:rPr lang="en-US" dirty="0" smtClean="0"/>
              <a:t>=p+3;</a:t>
            </a:r>
          </a:p>
          <a:p>
            <a:pPr marL="68580" indent="0">
              <a:buNone/>
            </a:pPr>
            <a:r>
              <a:rPr lang="en-US" dirty="0"/>
              <a:t>c</a:t>
            </a:r>
            <a:r>
              <a:rPr lang="en-US" dirty="0" smtClean="0"/>
              <a:t>out&lt;&lt;p&lt;&lt;endl;	// </a:t>
            </a:r>
            <a:r>
              <a:rPr lang="en-US" dirty="0" smtClean="0"/>
              <a:t>46</a:t>
            </a:r>
          </a:p>
          <a:p>
            <a:pPr marL="6858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&lt;&lt;*p&lt;&lt;</a:t>
            </a:r>
            <a:r>
              <a:rPr lang="en-US" dirty="0" err="1" smtClean="0"/>
              <a:t>endl</a:t>
            </a:r>
            <a:r>
              <a:rPr lang="en-US" dirty="0" smtClean="0"/>
              <a:t>;	// 8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836092"/>
              </p:ext>
            </p:extLst>
          </p:nvPr>
        </p:nvGraphicFramePr>
        <p:xfrm>
          <a:off x="5029198" y="2438400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69054" y="2069068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40   42   44    46   48   50    52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11108" y="2819400"/>
            <a:ext cx="465892" cy="742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247020" y="2971800"/>
            <a:ext cx="1093227" cy="1390035"/>
            <a:chOff x="3976181" y="3084760"/>
            <a:chExt cx="1093227" cy="1390035"/>
          </a:xfrm>
        </p:grpSpPr>
        <p:sp>
          <p:nvSpPr>
            <p:cNvPr id="8" name="Rounded Rectangle 7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25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99" y="914400"/>
            <a:ext cx="387798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3:</a:t>
            </a:r>
          </a:p>
          <a:p>
            <a:endParaRPr lang="en-US" dirty="0"/>
          </a:p>
          <a:p>
            <a:r>
              <a:rPr lang="en-US" dirty="0" smtClean="0"/>
              <a:t>void main( ){</a:t>
            </a:r>
          </a:p>
          <a:p>
            <a:r>
              <a:rPr lang="en-US" dirty="0" smtClean="0"/>
              <a:t>=&gt; int arr[ ]={5,6,7,8,4,3,5};</a:t>
            </a:r>
          </a:p>
          <a:p>
            <a:r>
              <a:rPr lang="en-US" dirty="0"/>
              <a:t> </a:t>
            </a:r>
            <a:r>
              <a:rPr lang="en-US" dirty="0" smtClean="0"/>
              <a:t>     int *p = arr;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 arr&lt;&lt;endl;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cout&lt;&lt;*arr&lt;&lt;endl;	</a:t>
            </a:r>
          </a:p>
          <a:p>
            <a:r>
              <a:rPr lang="en-US" dirty="0" smtClean="0"/>
              <a:t>      cout&lt;&lt;*(arr+4)&lt;&lt;endl;	</a:t>
            </a:r>
          </a:p>
          <a:p>
            <a:r>
              <a:rPr lang="en-US" dirty="0" smtClean="0"/>
              <a:t>      cout&lt;&lt;p&lt;&lt;endl;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cout&lt;&lt;&amp;p&lt;&lt;endl;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cout&lt;&lt;*p&lt;&lt;endl;	</a:t>
            </a:r>
          </a:p>
          <a:p>
            <a:r>
              <a:rPr lang="en-US" dirty="0" smtClean="0"/>
              <a:t>      cout&lt;&lt;p[3]&lt;&lt;endl;	</a:t>
            </a:r>
          </a:p>
          <a:p>
            <a:r>
              <a:rPr lang="en-US" dirty="0" smtClean="0"/>
              <a:t>      cout&lt;&lt;p++&lt;&lt;endl;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cout&lt;&lt;++*p&lt;&lt;endl;	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932590"/>
              </p:ext>
            </p:extLst>
          </p:nvPr>
        </p:nvGraphicFramePr>
        <p:xfrm>
          <a:off x="5300862" y="1316714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40718" y="947382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40   42   44    46   48   50    52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99" y="914400"/>
            <a:ext cx="387798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3:</a:t>
            </a:r>
          </a:p>
          <a:p>
            <a:endParaRPr lang="en-US" dirty="0"/>
          </a:p>
          <a:p>
            <a:r>
              <a:rPr lang="en-US" dirty="0" smtClean="0"/>
              <a:t>void main( ){</a:t>
            </a:r>
          </a:p>
          <a:p>
            <a:r>
              <a:rPr lang="en-US" dirty="0" smtClean="0"/>
              <a:t>      int arr[ ]={5,6,7,8,4,3,5};</a:t>
            </a:r>
          </a:p>
          <a:p>
            <a:r>
              <a:rPr lang="en-US" dirty="0" smtClean="0"/>
              <a:t>=&gt;  int *p = arr;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 arr&lt;&lt;endl;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cout&lt;&lt;*arr&lt;&lt;endl;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cout&lt;&lt;*(arr+4)&lt;&lt;endl;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cout&lt;&lt;p&lt;&lt;endl;	</a:t>
            </a:r>
          </a:p>
          <a:p>
            <a:r>
              <a:rPr lang="en-US" dirty="0" smtClean="0"/>
              <a:t>      cout&lt;&lt;&amp;p&lt;&lt;endl;	</a:t>
            </a:r>
          </a:p>
          <a:p>
            <a:r>
              <a:rPr lang="en-US" dirty="0" smtClean="0"/>
              <a:t>      cout&lt;&lt;*p&lt;&lt;endl;	</a:t>
            </a:r>
          </a:p>
          <a:p>
            <a:r>
              <a:rPr lang="en-US" dirty="0" smtClean="0"/>
              <a:t>      cout&lt;&lt;p[3]&lt;&lt;endl;	</a:t>
            </a:r>
          </a:p>
          <a:p>
            <a:r>
              <a:rPr lang="en-US" dirty="0" smtClean="0"/>
              <a:t>      cout&lt;&lt;p++&lt;&lt;endl;	</a:t>
            </a:r>
          </a:p>
          <a:p>
            <a:r>
              <a:rPr lang="en-US" dirty="0" smtClean="0"/>
              <a:t>      cout&lt;&lt;++*p&lt;&lt;endl;	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449668"/>
              </p:ext>
            </p:extLst>
          </p:nvPr>
        </p:nvGraphicFramePr>
        <p:xfrm>
          <a:off x="5300862" y="1316714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40718" y="947382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40   42   44    46   48   50    52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415322" y="1752600"/>
            <a:ext cx="433726" cy="688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518684" y="1850114"/>
            <a:ext cx="1093227" cy="1390035"/>
            <a:chOff x="3976181" y="3084760"/>
            <a:chExt cx="1093227" cy="1390035"/>
          </a:xfrm>
        </p:grpSpPr>
        <p:sp>
          <p:nvSpPr>
            <p:cNvPr id="10" name="Rounded Rectangle 9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2652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99" y="914400"/>
            <a:ext cx="387798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3:</a:t>
            </a:r>
          </a:p>
          <a:p>
            <a:endParaRPr lang="en-US" dirty="0"/>
          </a:p>
          <a:p>
            <a:r>
              <a:rPr lang="en-US" dirty="0" smtClean="0"/>
              <a:t>void main( ){</a:t>
            </a:r>
          </a:p>
          <a:p>
            <a:r>
              <a:rPr lang="en-US" dirty="0" smtClean="0"/>
              <a:t>      int arr[ ]={5,6,7,8,4,3,5};</a:t>
            </a:r>
          </a:p>
          <a:p>
            <a:r>
              <a:rPr lang="en-US" dirty="0"/>
              <a:t> </a:t>
            </a:r>
            <a:r>
              <a:rPr lang="en-US" dirty="0" smtClean="0"/>
              <a:t>     int *p = arr;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 smtClean="0"/>
              <a:t>=&gt;  cout&lt;&lt; arr&lt;&lt;endl;	// 0x40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cout&lt;&lt;*arr&lt;&lt;endl;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cout&lt;&lt;*(arr+4)&lt;&lt;endl;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cout&lt;&lt;p&lt;&lt;endl;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cout&lt;&lt;&amp;p&lt;&lt;endl;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cout&lt;&lt;*p&lt;&lt;endl;	</a:t>
            </a:r>
          </a:p>
          <a:p>
            <a:r>
              <a:rPr lang="en-US" dirty="0" smtClean="0"/>
              <a:t>      cout&lt;&lt;p[3]&lt;&lt;endl;	</a:t>
            </a:r>
          </a:p>
          <a:p>
            <a:r>
              <a:rPr lang="en-US" dirty="0" smtClean="0"/>
              <a:t>      cout&lt;&lt;p++&lt;&lt;endl;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cout&lt;&lt;++*p&lt;&lt;endl;	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997686"/>
              </p:ext>
            </p:extLst>
          </p:nvPr>
        </p:nvGraphicFramePr>
        <p:xfrm>
          <a:off x="5300862" y="1316714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40718" y="947382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40   42   44    46   48   50    52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415322" y="1752600"/>
            <a:ext cx="433726" cy="688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518684" y="1850114"/>
            <a:ext cx="1093227" cy="1390035"/>
            <a:chOff x="3976181" y="3084760"/>
            <a:chExt cx="1093227" cy="1390035"/>
          </a:xfrm>
        </p:grpSpPr>
        <p:sp>
          <p:nvSpPr>
            <p:cNvPr id="10" name="Rounded Rectangle 9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931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99" y="914400"/>
            <a:ext cx="387798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3:</a:t>
            </a:r>
          </a:p>
          <a:p>
            <a:endParaRPr lang="en-US" dirty="0"/>
          </a:p>
          <a:p>
            <a:r>
              <a:rPr lang="en-US" dirty="0" smtClean="0"/>
              <a:t>void main( ){</a:t>
            </a:r>
          </a:p>
          <a:p>
            <a:r>
              <a:rPr lang="en-US" dirty="0" smtClean="0"/>
              <a:t>      int arr[ ]={5,6,7,8,4,3,5};</a:t>
            </a:r>
          </a:p>
          <a:p>
            <a:r>
              <a:rPr lang="en-US" dirty="0"/>
              <a:t> </a:t>
            </a:r>
            <a:r>
              <a:rPr lang="en-US" dirty="0" smtClean="0"/>
              <a:t>     int *p = arr;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 arr&lt;&lt;endl;	// 0x40</a:t>
            </a:r>
          </a:p>
          <a:p>
            <a:r>
              <a:rPr lang="en-US" dirty="0" smtClean="0"/>
              <a:t>=&gt;  cout&lt;&lt;*arr&lt;&lt;endl;	// 5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cout&lt;&lt;*(arr+4)&lt;&lt;endl;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cout&lt;&lt;p&lt;&lt;endl;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cout&lt;&lt;&amp;p&lt;&lt;endl;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cout&lt;&lt;*p&lt;&lt;endl;	</a:t>
            </a:r>
          </a:p>
          <a:p>
            <a:r>
              <a:rPr lang="en-US" dirty="0" smtClean="0"/>
              <a:t>      cout&lt;&lt;p[3]&lt;&lt;endl;	</a:t>
            </a:r>
          </a:p>
          <a:p>
            <a:r>
              <a:rPr lang="en-US" dirty="0" smtClean="0"/>
              <a:t>      cout&lt;&lt;p++&lt;&lt;endl;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cout&lt;&lt;++*p&lt;&lt;endl;	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057215"/>
              </p:ext>
            </p:extLst>
          </p:nvPr>
        </p:nvGraphicFramePr>
        <p:xfrm>
          <a:off x="5300862" y="1316714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40718" y="947382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40   42   44    46   48   50    52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415322" y="1752600"/>
            <a:ext cx="433726" cy="688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518684" y="1850114"/>
            <a:ext cx="1093227" cy="1390035"/>
            <a:chOff x="3976181" y="3084760"/>
            <a:chExt cx="1093227" cy="1390035"/>
          </a:xfrm>
        </p:grpSpPr>
        <p:sp>
          <p:nvSpPr>
            <p:cNvPr id="10" name="Rounded Rectangle 9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280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99" y="914400"/>
            <a:ext cx="427232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3:</a:t>
            </a:r>
          </a:p>
          <a:p>
            <a:endParaRPr lang="en-US" dirty="0"/>
          </a:p>
          <a:p>
            <a:r>
              <a:rPr lang="en-US" dirty="0" smtClean="0"/>
              <a:t>void main( ){</a:t>
            </a:r>
          </a:p>
          <a:p>
            <a:r>
              <a:rPr lang="en-US" dirty="0" smtClean="0"/>
              <a:t>      int arr[ ]={5,6,7,8,4,3,5};</a:t>
            </a:r>
          </a:p>
          <a:p>
            <a:r>
              <a:rPr lang="en-US" dirty="0"/>
              <a:t> </a:t>
            </a:r>
            <a:r>
              <a:rPr lang="en-US" dirty="0" smtClean="0"/>
              <a:t>     int *p = arr;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 arr&lt;&lt;endl;	// 0x40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cout&lt;&lt;*arr&lt;&lt;endl;	// 5</a:t>
            </a:r>
          </a:p>
          <a:p>
            <a:r>
              <a:rPr lang="en-US" dirty="0" smtClean="0"/>
              <a:t>=&gt; cout&lt;&lt;*(arr+4)&lt;&lt;endl;	// 4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cout&lt;&lt;p&lt;&lt;endl;	</a:t>
            </a:r>
          </a:p>
          <a:p>
            <a:r>
              <a:rPr lang="en-US" dirty="0" smtClean="0"/>
              <a:t>      cout&lt;&lt;&amp;p&lt;&lt;endl;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cout&lt;&lt;*p&lt;&lt;endl;	</a:t>
            </a:r>
          </a:p>
          <a:p>
            <a:r>
              <a:rPr lang="en-US" dirty="0" smtClean="0"/>
              <a:t>      cout&lt;&lt;p[3]&lt;&lt;endl;	</a:t>
            </a:r>
          </a:p>
          <a:p>
            <a:r>
              <a:rPr lang="en-US" dirty="0" smtClean="0"/>
              <a:t>      cout&lt;&lt;p++&lt;&lt;endl;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cout&lt;&lt;++*p&lt;&lt;endl;	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88701"/>
              </p:ext>
            </p:extLst>
          </p:nvPr>
        </p:nvGraphicFramePr>
        <p:xfrm>
          <a:off x="5300862" y="1316714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40718" y="947382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40   42   44    46   48   50    52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415322" y="1752600"/>
            <a:ext cx="433726" cy="688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518684" y="1850114"/>
            <a:ext cx="1093227" cy="1390035"/>
            <a:chOff x="3976181" y="3084760"/>
            <a:chExt cx="1093227" cy="1390035"/>
          </a:xfrm>
        </p:grpSpPr>
        <p:sp>
          <p:nvSpPr>
            <p:cNvPr id="10" name="Rounded Rectangle 9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4523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99" y="914400"/>
            <a:ext cx="427232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3:</a:t>
            </a:r>
          </a:p>
          <a:p>
            <a:endParaRPr lang="en-US" dirty="0"/>
          </a:p>
          <a:p>
            <a:r>
              <a:rPr lang="en-US" dirty="0" smtClean="0"/>
              <a:t>void main( ){</a:t>
            </a:r>
          </a:p>
          <a:p>
            <a:r>
              <a:rPr lang="en-US" dirty="0" smtClean="0"/>
              <a:t>      int arr[ ]={5,6,7,8,4,3,5};</a:t>
            </a:r>
          </a:p>
          <a:p>
            <a:r>
              <a:rPr lang="en-US" dirty="0"/>
              <a:t> </a:t>
            </a:r>
            <a:r>
              <a:rPr lang="en-US" dirty="0" smtClean="0"/>
              <a:t>     int *p = arr;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 arr&lt;&lt;endl;	// 0x40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cout&lt;&lt;*arr&lt;&lt;endl;	// 5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cout&lt;&lt;*(arr+4)&lt;&lt;endl;	// 4</a:t>
            </a:r>
          </a:p>
          <a:p>
            <a:r>
              <a:rPr lang="en-US" dirty="0" smtClean="0"/>
              <a:t>=&gt;  cout&lt;&lt;p&lt;&lt;endl;	//0x40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cout&lt;&lt;&amp;p&lt;&lt;endl;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cout&lt;&lt;*p&lt;&lt;endl;	</a:t>
            </a:r>
          </a:p>
          <a:p>
            <a:r>
              <a:rPr lang="en-US" dirty="0" smtClean="0"/>
              <a:t>      cout&lt;&lt;p[3]&lt;&lt;endl;	</a:t>
            </a:r>
          </a:p>
          <a:p>
            <a:r>
              <a:rPr lang="en-US" dirty="0" smtClean="0"/>
              <a:t>      cout&lt;&lt;p++&lt;&lt;endl;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cout&lt;&lt;++*p&lt;&lt;endl;	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119559"/>
              </p:ext>
            </p:extLst>
          </p:nvPr>
        </p:nvGraphicFramePr>
        <p:xfrm>
          <a:off x="5300862" y="1316714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40718" y="947382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40   42   44    46   48   50    52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415322" y="1752600"/>
            <a:ext cx="433726" cy="688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518684" y="1850114"/>
            <a:ext cx="1093227" cy="1390035"/>
            <a:chOff x="3976181" y="3084760"/>
            <a:chExt cx="1093227" cy="1390035"/>
          </a:xfrm>
        </p:grpSpPr>
        <p:sp>
          <p:nvSpPr>
            <p:cNvPr id="10" name="Rounded Rectangle 9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7956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99" y="914400"/>
            <a:ext cx="427232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3:</a:t>
            </a:r>
          </a:p>
          <a:p>
            <a:endParaRPr lang="en-US" dirty="0"/>
          </a:p>
          <a:p>
            <a:r>
              <a:rPr lang="en-US" dirty="0" smtClean="0"/>
              <a:t>void main( ){</a:t>
            </a:r>
          </a:p>
          <a:p>
            <a:r>
              <a:rPr lang="en-US" dirty="0" smtClean="0"/>
              <a:t>      int arr[ ]={5,6,7,8,4,3,5};</a:t>
            </a:r>
          </a:p>
          <a:p>
            <a:r>
              <a:rPr lang="en-US" dirty="0"/>
              <a:t> </a:t>
            </a:r>
            <a:r>
              <a:rPr lang="en-US" dirty="0" smtClean="0"/>
              <a:t>     int *p = arr;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 arr&lt;&lt;endl;	// 0x40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cout&lt;&lt;*arr&lt;&lt;endl;	// 5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cout&lt;&lt;*(arr+4)&lt;&lt;endl;	// 4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cout&lt;&lt;p&lt;&lt;endl;	//0x40</a:t>
            </a:r>
          </a:p>
          <a:p>
            <a:r>
              <a:rPr lang="en-US" dirty="0" smtClean="0"/>
              <a:t>=&gt;  cout&lt;&lt;&amp;p&lt;&lt;endl;	//0x500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cout&lt;&lt;*p&lt;&lt;endl;	</a:t>
            </a:r>
          </a:p>
          <a:p>
            <a:r>
              <a:rPr lang="en-US" dirty="0" smtClean="0"/>
              <a:t>      cout&lt;&lt;p[3]&lt;&lt;endl;	</a:t>
            </a:r>
          </a:p>
          <a:p>
            <a:r>
              <a:rPr lang="en-US" dirty="0" smtClean="0"/>
              <a:t>      cout&lt;&lt;p++&lt;&lt;endl;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cout&lt;&lt;++*p&lt;&lt;endl;	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666691"/>
              </p:ext>
            </p:extLst>
          </p:nvPr>
        </p:nvGraphicFramePr>
        <p:xfrm>
          <a:off x="5300862" y="1316714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40718" y="947382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40   42   44    46   48   50    52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415322" y="1752600"/>
            <a:ext cx="433726" cy="688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518684" y="1850114"/>
            <a:ext cx="1093227" cy="1390035"/>
            <a:chOff x="3976181" y="3084760"/>
            <a:chExt cx="1093227" cy="1390035"/>
          </a:xfrm>
        </p:grpSpPr>
        <p:sp>
          <p:nvSpPr>
            <p:cNvPr id="10" name="Rounded Rectangle 9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13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99" y="914400"/>
            <a:ext cx="427232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3:</a:t>
            </a:r>
          </a:p>
          <a:p>
            <a:endParaRPr lang="en-US" dirty="0"/>
          </a:p>
          <a:p>
            <a:r>
              <a:rPr lang="en-US" dirty="0" smtClean="0"/>
              <a:t>void main( ){</a:t>
            </a:r>
          </a:p>
          <a:p>
            <a:r>
              <a:rPr lang="en-US" dirty="0" smtClean="0"/>
              <a:t>      int arr[ ]={5,6,7,8,4,3,5};</a:t>
            </a:r>
          </a:p>
          <a:p>
            <a:r>
              <a:rPr lang="en-US" dirty="0"/>
              <a:t> </a:t>
            </a:r>
            <a:r>
              <a:rPr lang="en-US" dirty="0" smtClean="0"/>
              <a:t>     int *p = arr;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 arr&lt;&lt;endl;	// 0x40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cout&lt;&lt;*arr&lt;&lt;endl;	// 5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cout&lt;&lt;*(arr+4)&lt;&lt;endl;	// 4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cout&lt;&lt;p&lt;&lt;endl;	//0x40</a:t>
            </a:r>
          </a:p>
          <a:p>
            <a:r>
              <a:rPr lang="en-US" dirty="0" smtClean="0"/>
              <a:t>      cout&lt;&lt;&amp;p&lt;&lt;endl;	//0x500</a:t>
            </a:r>
          </a:p>
          <a:p>
            <a:r>
              <a:rPr lang="en-US" dirty="0" smtClean="0"/>
              <a:t>=&gt;  cout&lt;&lt;*p&lt;&lt;endl;	// 5</a:t>
            </a:r>
          </a:p>
          <a:p>
            <a:r>
              <a:rPr lang="en-US" dirty="0" smtClean="0"/>
              <a:t>      cout&lt;&lt;p[3]&lt;&lt;endl;	</a:t>
            </a:r>
          </a:p>
          <a:p>
            <a:r>
              <a:rPr lang="en-US" dirty="0" smtClean="0"/>
              <a:t>      cout&lt;&lt;p++&lt;&lt;endl;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cout&lt;&lt;++*p&lt;&lt;endl;	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366179"/>
              </p:ext>
            </p:extLst>
          </p:nvPr>
        </p:nvGraphicFramePr>
        <p:xfrm>
          <a:off x="5300862" y="1316714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40718" y="947382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40   42   44    46   48   50    52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415322" y="1752600"/>
            <a:ext cx="433726" cy="688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518684" y="1850114"/>
            <a:ext cx="1093227" cy="1390035"/>
            <a:chOff x="3976181" y="3084760"/>
            <a:chExt cx="1093227" cy="1390035"/>
          </a:xfrm>
        </p:grpSpPr>
        <p:sp>
          <p:nvSpPr>
            <p:cNvPr id="10" name="Rounded Rectangle 9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6737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type * identifier;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	i.e. int *p;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403615" y="3810000"/>
            <a:ext cx="1524000" cy="1974089"/>
            <a:chOff x="6403615" y="3810000"/>
            <a:chExt cx="1524000" cy="1974089"/>
          </a:xfrm>
        </p:grpSpPr>
        <p:sp>
          <p:nvSpPr>
            <p:cNvPr id="5" name="Rounded Rectangle 4"/>
            <p:cNvSpPr/>
            <p:nvPr/>
          </p:nvSpPr>
          <p:spPr>
            <a:xfrm>
              <a:off x="6403615" y="4419600"/>
              <a:ext cx="1524000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80921" y="381000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258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23677" y="5414757"/>
              <a:ext cx="978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732218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99" y="914400"/>
            <a:ext cx="427232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3:</a:t>
            </a:r>
          </a:p>
          <a:p>
            <a:endParaRPr lang="en-US" dirty="0"/>
          </a:p>
          <a:p>
            <a:r>
              <a:rPr lang="en-US" dirty="0" smtClean="0"/>
              <a:t>void main( ){</a:t>
            </a:r>
          </a:p>
          <a:p>
            <a:r>
              <a:rPr lang="en-US" dirty="0" smtClean="0"/>
              <a:t>      int arr[ ]={5,6,7,8,4,3,5};</a:t>
            </a:r>
          </a:p>
          <a:p>
            <a:r>
              <a:rPr lang="en-US" dirty="0"/>
              <a:t> </a:t>
            </a:r>
            <a:r>
              <a:rPr lang="en-US" dirty="0" smtClean="0"/>
              <a:t>     int *p = arr;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 arr&lt;&lt;endl;	// 0x40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cout&lt;&lt;*arr&lt;&lt;endl;	// 5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cout&lt;&lt;*(arr+4)&lt;&lt;endl;	// 4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cout&lt;&lt;p&lt;&lt;endl;	//0x40</a:t>
            </a:r>
          </a:p>
          <a:p>
            <a:r>
              <a:rPr lang="en-US" dirty="0" smtClean="0"/>
              <a:t>      cout&lt;&lt;&amp;p&lt;&lt;endl;	//0x500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cout&lt;&lt;*p&lt;&lt;endl;	// 5</a:t>
            </a:r>
          </a:p>
          <a:p>
            <a:r>
              <a:rPr lang="en-US" dirty="0" smtClean="0"/>
              <a:t>=&gt;  cout&lt;&lt;p[3]&lt;&lt;endl;	// 8</a:t>
            </a:r>
          </a:p>
          <a:p>
            <a:r>
              <a:rPr lang="en-US" dirty="0" smtClean="0"/>
              <a:t>      cout&lt;&lt;p++&lt;&lt;endl;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cout&lt;&lt;++*p&lt;&lt;endl;	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075262"/>
              </p:ext>
            </p:extLst>
          </p:nvPr>
        </p:nvGraphicFramePr>
        <p:xfrm>
          <a:off x="5300862" y="1316714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40718" y="947382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40   42   44    46   48   50    52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415322" y="1752600"/>
            <a:ext cx="433726" cy="688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518684" y="1850114"/>
            <a:ext cx="1093227" cy="1390035"/>
            <a:chOff x="3976181" y="3084760"/>
            <a:chExt cx="1093227" cy="1390035"/>
          </a:xfrm>
        </p:grpSpPr>
        <p:sp>
          <p:nvSpPr>
            <p:cNvPr id="10" name="Rounded Rectangle 9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6100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99" y="914400"/>
            <a:ext cx="427232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3:</a:t>
            </a:r>
          </a:p>
          <a:p>
            <a:endParaRPr lang="en-US" dirty="0"/>
          </a:p>
          <a:p>
            <a:r>
              <a:rPr lang="en-US" dirty="0" smtClean="0"/>
              <a:t>void main( ){</a:t>
            </a:r>
          </a:p>
          <a:p>
            <a:r>
              <a:rPr lang="en-US" dirty="0" smtClean="0"/>
              <a:t>      int arr[ ]={5,6,7,8,4,3,5};</a:t>
            </a:r>
          </a:p>
          <a:p>
            <a:r>
              <a:rPr lang="en-US" dirty="0"/>
              <a:t> </a:t>
            </a:r>
            <a:r>
              <a:rPr lang="en-US" dirty="0" smtClean="0"/>
              <a:t>     int *p = arr;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 arr&lt;&lt;endl;	// 0x40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cout&lt;&lt;*arr&lt;&lt;endl;	// 5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cout&lt;&lt;*(arr+4)&lt;&lt;endl;	// 4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cout&lt;&lt;p&lt;&lt;endl;	//0x40</a:t>
            </a:r>
          </a:p>
          <a:p>
            <a:r>
              <a:rPr lang="en-US" dirty="0" smtClean="0"/>
              <a:t>      cout&lt;&lt;&amp;p&lt;&lt;endl;	//0x500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cout&lt;&lt;*p&lt;&lt;endl;	// 5</a:t>
            </a:r>
          </a:p>
          <a:p>
            <a:r>
              <a:rPr lang="en-US" dirty="0" smtClean="0"/>
              <a:t>      cout&lt;&lt;p[3]&lt;&lt;endl;	// 8</a:t>
            </a:r>
          </a:p>
          <a:p>
            <a:r>
              <a:rPr lang="en-US" dirty="0" smtClean="0"/>
              <a:t>=&gt;  cout&lt;&lt;p++&lt;&lt;endl;	// 0x40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cout&lt;&lt;++*p&lt;&lt;endl;	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780920"/>
              </p:ext>
            </p:extLst>
          </p:nvPr>
        </p:nvGraphicFramePr>
        <p:xfrm>
          <a:off x="5300862" y="1316714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40718" y="947382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40   42   44    46   48   50    52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415322" y="1752600"/>
            <a:ext cx="433726" cy="688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518684" y="1850114"/>
            <a:ext cx="1093227" cy="1390035"/>
            <a:chOff x="3976181" y="3084760"/>
            <a:chExt cx="1093227" cy="1390035"/>
          </a:xfrm>
        </p:grpSpPr>
        <p:sp>
          <p:nvSpPr>
            <p:cNvPr id="10" name="Rounded Rectangle 9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6644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99" y="914400"/>
            <a:ext cx="427232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3:</a:t>
            </a:r>
          </a:p>
          <a:p>
            <a:endParaRPr lang="en-US" dirty="0"/>
          </a:p>
          <a:p>
            <a:r>
              <a:rPr lang="en-US" dirty="0" smtClean="0"/>
              <a:t>void main( ){</a:t>
            </a:r>
          </a:p>
          <a:p>
            <a:r>
              <a:rPr lang="en-US" dirty="0" smtClean="0"/>
              <a:t>      int arr[ ]={5,6,7,8,4,3,5};</a:t>
            </a:r>
          </a:p>
          <a:p>
            <a:r>
              <a:rPr lang="en-US" dirty="0"/>
              <a:t> </a:t>
            </a:r>
            <a:r>
              <a:rPr lang="en-US" dirty="0" smtClean="0"/>
              <a:t>     int *p = arr;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 arr&lt;&lt;endl;	// 0x40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cout&lt;&lt;*arr&lt;&lt;endl;	// 5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cout&lt;&lt;*(arr+4)&lt;&lt;endl;	// 4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cout&lt;&lt;p&lt;&lt;endl;	//0x40</a:t>
            </a:r>
          </a:p>
          <a:p>
            <a:r>
              <a:rPr lang="en-US" dirty="0" smtClean="0"/>
              <a:t>      cout&lt;&lt;&amp;p&lt;&lt;endl;	//0x500</a:t>
            </a:r>
          </a:p>
          <a:p>
            <a:r>
              <a:rPr lang="en-US" dirty="0"/>
              <a:t> </a:t>
            </a:r>
            <a:r>
              <a:rPr lang="en-US" dirty="0" smtClean="0"/>
              <a:t>     cout&lt;&lt;*p&lt;&lt;endl;	// 5</a:t>
            </a:r>
          </a:p>
          <a:p>
            <a:r>
              <a:rPr lang="en-US" dirty="0" smtClean="0"/>
              <a:t>      cout&lt;&lt;p[3]&lt;&lt;endl;	// 8</a:t>
            </a:r>
          </a:p>
          <a:p>
            <a:r>
              <a:rPr lang="en-US" dirty="0" smtClean="0"/>
              <a:t>      cout&lt;&lt;p++&lt;&lt;endl;	// 0x40</a:t>
            </a:r>
          </a:p>
          <a:p>
            <a:r>
              <a:rPr lang="en-US" dirty="0" smtClean="0"/>
              <a:t>=&gt;  cout&lt;&lt;++*p&lt;&lt;endl;	// 7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153163"/>
              </p:ext>
            </p:extLst>
          </p:nvPr>
        </p:nvGraphicFramePr>
        <p:xfrm>
          <a:off x="5300862" y="1316714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40718" y="947382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40   42   44    46   48   50    52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849048" y="1752600"/>
            <a:ext cx="0" cy="688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518684" y="1850114"/>
            <a:ext cx="1093227" cy="1390035"/>
            <a:chOff x="3976181" y="3084760"/>
            <a:chExt cx="1093227" cy="1390035"/>
          </a:xfrm>
        </p:grpSpPr>
        <p:sp>
          <p:nvSpPr>
            <p:cNvPr id="10" name="Rounded Rectangle 9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440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err="1" smtClean="0"/>
              <a:t>data_type</a:t>
            </a:r>
            <a:r>
              <a:rPr lang="en-US" dirty="0" smtClean="0"/>
              <a:t> *</a:t>
            </a:r>
            <a:r>
              <a:rPr lang="en-US" dirty="0" err="1" smtClean="0"/>
              <a:t>arr</a:t>
            </a:r>
            <a:r>
              <a:rPr lang="en-US" dirty="0" smtClean="0"/>
              <a:t>[size];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i.e.</a:t>
            </a:r>
          </a:p>
          <a:p>
            <a:pPr marL="6858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*a[7];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char *c[7];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687394"/>
              </p:ext>
            </p:extLst>
          </p:nvPr>
        </p:nvGraphicFramePr>
        <p:xfrm>
          <a:off x="5225975" y="3624580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65831" y="3255248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40   42   44    46   48   50    52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779729"/>
              </p:ext>
            </p:extLst>
          </p:nvPr>
        </p:nvGraphicFramePr>
        <p:xfrm>
          <a:off x="5257798" y="4658360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97654" y="4289028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   </a:t>
            </a:r>
            <a:r>
              <a:rPr lang="en-US" dirty="0"/>
              <a:t>8</a:t>
            </a:r>
            <a:r>
              <a:rPr lang="en-US" dirty="0" smtClean="0"/>
              <a:t>2   </a:t>
            </a:r>
            <a:r>
              <a:rPr lang="en-US" dirty="0"/>
              <a:t>8</a:t>
            </a:r>
            <a:r>
              <a:rPr lang="en-US" dirty="0" smtClean="0"/>
              <a:t>4    86   </a:t>
            </a:r>
            <a:r>
              <a:rPr lang="en-US" dirty="0"/>
              <a:t>8</a:t>
            </a:r>
            <a:r>
              <a:rPr lang="en-US" dirty="0" smtClean="0"/>
              <a:t>8   </a:t>
            </a:r>
            <a:r>
              <a:rPr lang="en-US" dirty="0"/>
              <a:t>9</a:t>
            </a:r>
            <a:r>
              <a:rPr lang="en-US" dirty="0" smtClean="0"/>
              <a:t>0    </a:t>
            </a:r>
            <a:r>
              <a:rPr lang="en-US" dirty="0"/>
              <a:t>9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Sharing &amp; Cost saving</a:t>
            </a:r>
          </a:p>
          <a:p>
            <a:pPr lvl="1"/>
            <a:r>
              <a:rPr lang="en-US" dirty="0" smtClean="0"/>
              <a:t>Pass-by-ref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Dynamic Memory Allocation</a:t>
            </a:r>
          </a:p>
          <a:p>
            <a:endParaRPr lang="en-US" dirty="0"/>
          </a:p>
          <a:p>
            <a:r>
              <a:rPr lang="en-US" dirty="0" smtClean="0"/>
              <a:t>Making Complex Data Structures</a:t>
            </a:r>
          </a:p>
          <a:p>
            <a:pPr lvl="1"/>
            <a:r>
              <a:rPr lang="en-US" dirty="0" smtClean="0"/>
              <a:t>Linked list, Tree etc.</a:t>
            </a:r>
          </a:p>
        </p:txBody>
      </p:sp>
    </p:spTree>
    <p:extLst>
      <p:ext uri="{BB962C8B-B14F-4D97-AF65-F5344CB8AC3E}">
        <p14:creationId xmlns:p14="http://schemas.microsoft.com/office/powerpoint/2010/main" val="26022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Sharing &amp; cost saving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407714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void main(){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a=5,b=8;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swap(&amp;</a:t>
            </a:r>
            <a:r>
              <a:rPr lang="en-US" dirty="0" err="1" smtClean="0"/>
              <a:t>a,&amp;b</a:t>
            </a:r>
            <a:r>
              <a:rPr lang="en-US" dirty="0" smtClean="0"/>
              <a:t>);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r>
              <a:rPr lang="en-US" dirty="0" smtClean="0"/>
              <a:t>void swap(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a,int</a:t>
            </a:r>
            <a:r>
              <a:rPr lang="en-US" dirty="0" smtClean="0"/>
              <a:t> *b){</a:t>
            </a:r>
          </a:p>
          <a:p>
            <a:pPr marL="68580" indent="0">
              <a:buNone/>
            </a:pPr>
            <a:r>
              <a:rPr lang="en-US" dirty="0" smtClean="0"/>
              <a:t>	int t = *a;</a:t>
            </a:r>
          </a:p>
          <a:p>
            <a:pPr marL="68580" indent="0">
              <a:buNone/>
            </a:pPr>
            <a:r>
              <a:rPr lang="en-US" dirty="0" smtClean="0"/>
              <a:t>	*a = *b;</a:t>
            </a:r>
          </a:p>
          <a:p>
            <a:pPr marL="68580" indent="0">
              <a:buNone/>
            </a:pPr>
            <a:r>
              <a:rPr lang="en-US" dirty="0" smtClean="0"/>
              <a:t>	*b = t;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4708" cy="4077148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void main(){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int size=0;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int *p=NULL;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cout&lt;&lt;“Enter No. of Students”&lt;&lt;endl;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cin&gt;&gt;size;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p = (</a:t>
            </a:r>
            <a:r>
              <a:rPr lang="en-US" dirty="0" err="1" smtClean="0"/>
              <a:t>int</a:t>
            </a:r>
            <a:r>
              <a:rPr lang="en-US" dirty="0" smtClean="0"/>
              <a:t> *)</a:t>
            </a:r>
            <a:r>
              <a:rPr lang="en-US" dirty="0" err="1" smtClean="0"/>
              <a:t>malloc</a:t>
            </a:r>
            <a:r>
              <a:rPr lang="en-US" dirty="0" smtClean="0"/>
              <a:t>(size*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));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i=0;i&lt;</a:t>
            </a:r>
            <a:r>
              <a:rPr lang="en-US" dirty="0" err="1" smtClean="0"/>
              <a:t>size;i</a:t>
            </a:r>
            <a:r>
              <a:rPr lang="en-US" dirty="0" smtClean="0"/>
              <a:t>++){</a:t>
            </a:r>
          </a:p>
          <a:p>
            <a:pPr marL="68580" indent="0">
              <a:buNone/>
            </a:pPr>
            <a:r>
              <a:rPr lang="en-US" dirty="0"/>
              <a:t>		</a:t>
            </a:r>
            <a:r>
              <a:rPr lang="en-US" dirty="0" smtClean="0"/>
              <a:t>cout&lt;&lt;“Enter St “&lt;&lt;i&lt;&lt;“ Marks”&lt;&lt;endl;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cin&gt;&gt;p[i];  //= cin&gt;&gt;*p; p++;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  <a:r>
              <a:rPr lang="en-US" dirty="0"/>
              <a:t>	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9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Data Structures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838200" y="2590800"/>
            <a:ext cx="1447800" cy="838200"/>
            <a:chOff x="1981200" y="2667000"/>
            <a:chExt cx="1447800" cy="838200"/>
          </a:xfrm>
        </p:grpSpPr>
        <p:sp>
          <p:nvSpPr>
            <p:cNvPr id="4" name="Rounded Rectangle 3"/>
            <p:cNvSpPr/>
            <p:nvPr/>
          </p:nvSpPr>
          <p:spPr>
            <a:xfrm>
              <a:off x="1981200" y="2667000"/>
              <a:ext cx="1447800" cy="838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</a:p>
            <a:p>
              <a:pPr algn="ctr"/>
              <a:r>
                <a:rPr lang="en-US" dirty="0" smtClean="0"/>
                <a:t>Pointer</a:t>
              </a:r>
              <a:endParaRPr lang="en-US" dirty="0"/>
            </a:p>
          </p:txBody>
        </p:sp>
        <p:cxnSp>
          <p:nvCxnSpPr>
            <p:cNvPr id="6" name="Straight Connector 5"/>
            <p:cNvCxnSpPr>
              <a:stCxn id="4" idx="1"/>
              <a:endCxn id="4" idx="3"/>
            </p:cNvCxnSpPr>
            <p:nvPr/>
          </p:nvCxnSpPr>
          <p:spPr>
            <a:xfrm>
              <a:off x="1981200" y="3086100"/>
              <a:ext cx="1447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2819400" y="3320955"/>
            <a:ext cx="1447800" cy="838200"/>
            <a:chOff x="1981200" y="2667000"/>
            <a:chExt cx="1447800" cy="838200"/>
          </a:xfrm>
        </p:grpSpPr>
        <p:sp>
          <p:nvSpPr>
            <p:cNvPr id="11" name="Rounded Rectangle 10"/>
            <p:cNvSpPr/>
            <p:nvPr/>
          </p:nvSpPr>
          <p:spPr>
            <a:xfrm>
              <a:off x="1981200" y="2667000"/>
              <a:ext cx="1447800" cy="838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</a:p>
            <a:p>
              <a:pPr algn="ctr"/>
              <a:r>
                <a:rPr lang="en-US" dirty="0" smtClean="0"/>
                <a:t>Pointer</a:t>
              </a:r>
              <a:endParaRPr lang="en-US" dirty="0"/>
            </a:p>
          </p:txBody>
        </p:sp>
        <p:cxnSp>
          <p:nvCxnSpPr>
            <p:cNvPr id="12" name="Straight Connector 11"/>
            <p:cNvCxnSpPr>
              <a:stCxn id="11" idx="1"/>
              <a:endCxn id="11" idx="3"/>
            </p:cNvCxnSpPr>
            <p:nvPr/>
          </p:nvCxnSpPr>
          <p:spPr>
            <a:xfrm>
              <a:off x="1981200" y="3086100"/>
              <a:ext cx="1447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724400" y="2590800"/>
            <a:ext cx="1447800" cy="838200"/>
            <a:chOff x="1981200" y="2667000"/>
            <a:chExt cx="1447800" cy="838200"/>
          </a:xfrm>
        </p:grpSpPr>
        <p:sp>
          <p:nvSpPr>
            <p:cNvPr id="14" name="Rounded Rectangle 13"/>
            <p:cNvSpPr/>
            <p:nvPr/>
          </p:nvSpPr>
          <p:spPr>
            <a:xfrm>
              <a:off x="1981200" y="2667000"/>
              <a:ext cx="1447800" cy="838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</a:p>
            <a:p>
              <a:pPr algn="ctr"/>
              <a:r>
                <a:rPr lang="en-US" dirty="0" smtClean="0"/>
                <a:t>Pointer</a:t>
              </a:r>
              <a:endParaRPr lang="en-US" dirty="0"/>
            </a:p>
          </p:txBody>
        </p:sp>
        <p:cxnSp>
          <p:nvCxnSpPr>
            <p:cNvPr id="15" name="Straight Connector 14"/>
            <p:cNvCxnSpPr>
              <a:stCxn id="14" idx="1"/>
              <a:endCxn id="14" idx="3"/>
            </p:cNvCxnSpPr>
            <p:nvPr/>
          </p:nvCxnSpPr>
          <p:spPr>
            <a:xfrm>
              <a:off x="1981200" y="3086100"/>
              <a:ext cx="1447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540121" y="3429000"/>
            <a:ext cx="1447800" cy="838200"/>
            <a:chOff x="1981200" y="2667000"/>
            <a:chExt cx="1447800" cy="838200"/>
          </a:xfrm>
        </p:grpSpPr>
        <p:sp>
          <p:nvSpPr>
            <p:cNvPr id="17" name="Rounded Rectangle 16"/>
            <p:cNvSpPr/>
            <p:nvPr/>
          </p:nvSpPr>
          <p:spPr>
            <a:xfrm>
              <a:off x="1981200" y="2667000"/>
              <a:ext cx="1447800" cy="838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</a:p>
            <a:p>
              <a:pPr algn="ctr"/>
              <a:r>
                <a:rPr lang="en-US" dirty="0" smtClean="0"/>
                <a:t>Pointer</a:t>
              </a:r>
              <a:endParaRPr lang="en-US" dirty="0"/>
            </a:p>
          </p:txBody>
        </p:sp>
        <p:cxnSp>
          <p:nvCxnSpPr>
            <p:cNvPr id="18" name="Straight Connector 17"/>
            <p:cNvCxnSpPr>
              <a:stCxn id="17" idx="1"/>
              <a:endCxn id="17" idx="3"/>
            </p:cNvCxnSpPr>
            <p:nvPr/>
          </p:nvCxnSpPr>
          <p:spPr>
            <a:xfrm>
              <a:off x="1981200" y="3086100"/>
              <a:ext cx="1447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/>
          <p:nvPr/>
        </p:nvCxnSpPr>
        <p:spPr>
          <a:xfrm>
            <a:off x="2286000" y="3320955"/>
            <a:ext cx="533400" cy="108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267200" y="2895600"/>
            <a:ext cx="457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172200" y="3320955"/>
            <a:ext cx="367921" cy="146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5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Pointer And Memory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http://cslibrary.stanford.edu/102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Pointer </a:t>
            </a:r>
            <a:r>
              <a:rPr lang="en-US" dirty="0"/>
              <a:t>Basics (</a:t>
            </a:r>
            <a:r>
              <a:rPr lang="en-US" dirty="0">
                <a:hlinkClick r:id="rId3"/>
              </a:rPr>
              <a:t>http://cslibrary.stanford.edu/106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www.cprogramming.com/tutorial/c/lesson6.html</a:t>
            </a:r>
            <a:endParaRPr lang="en-US" dirty="0" smtClean="0"/>
          </a:p>
          <a:p>
            <a:r>
              <a:rPr lang="en-US" b="1" dirty="0"/>
              <a:t>http://www.cs.cf.ac.uk/Dave/C/node10.html</a:t>
            </a:r>
          </a:p>
        </p:txBody>
      </p:sp>
    </p:spTree>
    <p:extLst>
      <p:ext uri="{BB962C8B-B14F-4D97-AF65-F5344CB8AC3E}">
        <p14:creationId xmlns:p14="http://schemas.microsoft.com/office/powerpoint/2010/main" val="38431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 </a:t>
            </a:r>
            <a:r>
              <a:rPr lang="en-US" dirty="0"/>
              <a:t>a=50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nt * p;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 = &amp;a;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3"/>
            <a:endCxn id="6" idx="2"/>
          </p:cNvCxnSpPr>
          <p:nvPr/>
        </p:nvCxnSpPr>
        <p:spPr>
          <a:xfrm>
            <a:off x="5069408" y="3938824"/>
            <a:ext cx="19181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3976181" y="3084760"/>
            <a:ext cx="1093227" cy="1390035"/>
            <a:chOff x="3976181" y="3084760"/>
            <a:chExt cx="1093227" cy="1390035"/>
          </a:xfrm>
        </p:grpSpPr>
        <p:sp>
          <p:nvSpPr>
            <p:cNvPr id="5" name="Rounded Rectangle 4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987523" y="3084760"/>
            <a:ext cx="1311872" cy="1390035"/>
            <a:chOff x="6987523" y="3084760"/>
            <a:chExt cx="1311872" cy="1390035"/>
          </a:xfrm>
        </p:grpSpPr>
        <p:sp>
          <p:nvSpPr>
            <p:cNvPr id="6" name="Oval 5"/>
            <p:cNvSpPr/>
            <p:nvPr/>
          </p:nvSpPr>
          <p:spPr>
            <a:xfrm>
              <a:off x="6987523" y="3675339"/>
              <a:ext cx="1311872" cy="5269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91400" y="3084760"/>
              <a:ext cx="408444" cy="496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en-US" dirty="0" smtClean="0"/>
            </a:p>
            <a:p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62800" y="4191000"/>
              <a:ext cx="760313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pointee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335203" y="3084760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 </a:t>
            </a:r>
            <a:r>
              <a:rPr lang="en-US" b="1" dirty="0" smtClean="0"/>
              <a:t>points to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38100" y="375415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300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7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 and &amp;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Dereferencing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*p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value at</a:t>
            </a:r>
            <a:r>
              <a:rPr lang="en-US" dirty="0" smtClean="0"/>
              <a:t> where pointer </a:t>
            </a:r>
            <a:r>
              <a:rPr lang="en-US" b="1" dirty="0" smtClean="0"/>
              <a:t>p</a:t>
            </a:r>
            <a:r>
              <a:rPr lang="en-US" dirty="0" smtClean="0"/>
              <a:t> is pointing</a:t>
            </a:r>
          </a:p>
          <a:p>
            <a:endParaRPr lang="en-US" dirty="0" smtClean="0"/>
          </a:p>
          <a:p>
            <a:r>
              <a:rPr lang="en-US" dirty="0" smtClean="0"/>
              <a:t>Address of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&amp;a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address of </a:t>
            </a:r>
            <a:r>
              <a:rPr lang="en-US" dirty="0" smtClean="0"/>
              <a:t>variable </a:t>
            </a:r>
            <a:r>
              <a:rPr lang="en-US" b="1" dirty="0" smtClean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41906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Example: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void main(){</a:t>
            </a:r>
          </a:p>
          <a:p>
            <a:pPr marL="68580" indent="0">
              <a:buNone/>
            </a:pPr>
            <a:r>
              <a:rPr lang="en-US" dirty="0" smtClean="0"/>
              <a:t>	int *p;</a:t>
            </a:r>
          </a:p>
          <a:p>
            <a:pPr marL="68580" indent="0">
              <a:buNone/>
            </a:pPr>
            <a:r>
              <a:rPr lang="en-US" dirty="0" smtClean="0"/>
              <a:t>	int a=50;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p = &amp;a;</a:t>
            </a:r>
          </a:p>
          <a:p>
            <a:pPr marL="68580" indent="0">
              <a:buNone/>
            </a:pPr>
            <a:r>
              <a:rPr lang="en-US" dirty="0" smtClean="0"/>
              <a:t>	cout&lt;&lt;a&lt;&lt;endl;	</a:t>
            </a:r>
          </a:p>
          <a:p>
            <a:pPr marL="68580" indent="0">
              <a:buNone/>
            </a:pPr>
            <a:r>
              <a:rPr lang="en-US" dirty="0" smtClean="0"/>
              <a:t>	cout&lt;&lt;&amp;a&lt;&lt;endl;	</a:t>
            </a:r>
          </a:p>
          <a:p>
            <a:pPr marL="68580" indent="0">
              <a:buNone/>
            </a:pPr>
            <a:r>
              <a:rPr lang="en-US" dirty="0" smtClean="0"/>
              <a:t>	cout&lt;&lt;p&lt;&lt;endl;	</a:t>
            </a:r>
          </a:p>
          <a:p>
            <a:pPr marL="68580" indent="0">
              <a:buNone/>
            </a:pPr>
            <a:r>
              <a:rPr lang="en-US" dirty="0" smtClean="0"/>
              <a:t>	cout&lt;&lt;*p&lt;&lt;endl;	</a:t>
            </a:r>
          </a:p>
          <a:p>
            <a:pPr marL="68580" indent="0">
              <a:buNone/>
            </a:pPr>
            <a:r>
              <a:rPr lang="en-US" dirty="0" smtClean="0"/>
              <a:t>	cout&lt;&lt;&amp;p&lt;&lt;endl;	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Example: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void main(){</a:t>
            </a:r>
          </a:p>
          <a:p>
            <a:pPr marL="68580" indent="0">
              <a:buNone/>
            </a:pPr>
            <a:r>
              <a:rPr lang="en-US" dirty="0"/>
              <a:t>=</a:t>
            </a:r>
            <a:r>
              <a:rPr lang="en-US" dirty="0" smtClean="0"/>
              <a:t>&gt;	int *p;</a:t>
            </a:r>
          </a:p>
          <a:p>
            <a:pPr marL="68580" indent="0">
              <a:buNone/>
            </a:pPr>
            <a:r>
              <a:rPr lang="en-US" dirty="0" smtClean="0"/>
              <a:t>	int a=50;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p = &amp;a;</a:t>
            </a:r>
          </a:p>
          <a:p>
            <a:pPr marL="68580" indent="0">
              <a:buNone/>
            </a:pPr>
            <a:r>
              <a:rPr lang="en-US" dirty="0" smtClean="0"/>
              <a:t>	cout&lt;&lt;a&lt;&lt;endl;	</a:t>
            </a:r>
          </a:p>
          <a:p>
            <a:pPr marL="68580" indent="0">
              <a:buNone/>
            </a:pPr>
            <a:r>
              <a:rPr lang="en-US" dirty="0" smtClean="0"/>
              <a:t>	cout&lt;&lt;&amp;a&lt;&lt;endl;	</a:t>
            </a:r>
          </a:p>
          <a:p>
            <a:pPr marL="68580" indent="0">
              <a:buNone/>
            </a:pPr>
            <a:r>
              <a:rPr lang="en-US" dirty="0" smtClean="0"/>
              <a:t>	cout&lt;&lt;p&lt;&lt;endl;	</a:t>
            </a:r>
          </a:p>
          <a:p>
            <a:pPr marL="68580" indent="0">
              <a:buNone/>
            </a:pPr>
            <a:r>
              <a:rPr lang="en-US" dirty="0" smtClean="0"/>
              <a:t>	cout&lt;&lt;*p&lt;&lt;endl;	</a:t>
            </a:r>
          </a:p>
          <a:p>
            <a:pPr marL="68580" indent="0">
              <a:buNone/>
            </a:pPr>
            <a:r>
              <a:rPr lang="en-US" dirty="0" smtClean="0"/>
              <a:t>	cout&lt;&lt;&amp;p&lt;&lt;endl;	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724400" y="1595354"/>
            <a:ext cx="1093227" cy="1390035"/>
            <a:chOff x="3976181" y="3084760"/>
            <a:chExt cx="1093227" cy="1390035"/>
          </a:xfrm>
        </p:grpSpPr>
        <p:sp>
          <p:nvSpPr>
            <p:cNvPr id="4" name="Rounded Rectangle 3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2657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Example: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void main(){</a:t>
            </a:r>
          </a:p>
          <a:p>
            <a:pPr marL="68580" indent="0">
              <a:buNone/>
            </a:pPr>
            <a:r>
              <a:rPr lang="en-US" dirty="0" smtClean="0"/>
              <a:t>	int *p;</a:t>
            </a:r>
          </a:p>
          <a:p>
            <a:pPr marL="68580" indent="0">
              <a:buNone/>
            </a:pPr>
            <a:r>
              <a:rPr lang="en-US" dirty="0"/>
              <a:t>=</a:t>
            </a:r>
            <a:r>
              <a:rPr lang="en-US" dirty="0" smtClean="0"/>
              <a:t>&gt;	int a=50;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p = &amp;a;</a:t>
            </a:r>
          </a:p>
          <a:p>
            <a:pPr marL="68580" indent="0">
              <a:buNone/>
            </a:pPr>
            <a:r>
              <a:rPr lang="en-US" dirty="0" smtClean="0"/>
              <a:t>	cout&lt;&lt;a&lt;&lt;endl;	</a:t>
            </a:r>
          </a:p>
          <a:p>
            <a:pPr marL="68580" indent="0">
              <a:buNone/>
            </a:pPr>
            <a:r>
              <a:rPr lang="en-US" dirty="0" smtClean="0"/>
              <a:t>	cout&lt;&lt;&amp;a&lt;&lt;endl;	</a:t>
            </a:r>
          </a:p>
          <a:p>
            <a:pPr marL="68580" indent="0">
              <a:buNone/>
            </a:pPr>
            <a:r>
              <a:rPr lang="en-US" dirty="0" smtClean="0"/>
              <a:t>	cout&lt;&lt;p&lt;&lt;endl;	</a:t>
            </a:r>
          </a:p>
          <a:p>
            <a:pPr marL="68580" indent="0">
              <a:buNone/>
            </a:pPr>
            <a:r>
              <a:rPr lang="en-US" dirty="0" smtClean="0"/>
              <a:t>	cout&lt;&lt;*p&lt;&lt;endl;	</a:t>
            </a:r>
          </a:p>
          <a:p>
            <a:pPr marL="68580" indent="0">
              <a:buNone/>
            </a:pPr>
            <a:r>
              <a:rPr lang="en-US" dirty="0" smtClean="0"/>
              <a:t>	cout&lt;&lt;&amp;p&lt;&lt;endl;	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724400" y="1595354"/>
            <a:ext cx="1093227" cy="1390035"/>
            <a:chOff x="3976181" y="3084760"/>
            <a:chExt cx="1093227" cy="1390035"/>
          </a:xfrm>
        </p:grpSpPr>
        <p:sp>
          <p:nvSpPr>
            <p:cNvPr id="4" name="Rounded Rectangle 3"/>
            <p:cNvSpPr/>
            <p:nvPr/>
          </p:nvSpPr>
          <p:spPr>
            <a:xfrm>
              <a:off x="3976181" y="3675339"/>
              <a:ext cx="1093227" cy="526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67200" y="308476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</a:p>
            <a:p>
              <a:r>
                <a:rPr lang="en-US" dirty="0" smtClean="0"/>
                <a:t>500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38600" y="4191000"/>
              <a:ext cx="701669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pointer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139341" y="1612501"/>
            <a:ext cx="1311872" cy="1390035"/>
            <a:chOff x="6987523" y="3084760"/>
            <a:chExt cx="1311872" cy="1390035"/>
          </a:xfrm>
        </p:grpSpPr>
        <p:sp>
          <p:nvSpPr>
            <p:cNvPr id="9" name="Oval 8"/>
            <p:cNvSpPr/>
            <p:nvPr/>
          </p:nvSpPr>
          <p:spPr>
            <a:xfrm>
              <a:off x="6987523" y="3675339"/>
              <a:ext cx="1311872" cy="5269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91400" y="3084760"/>
              <a:ext cx="408444" cy="496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en-US" dirty="0" smtClean="0"/>
            </a:p>
            <a:p>
              <a:r>
                <a:rPr lang="en-US" dirty="0" smtClean="0"/>
                <a:t>300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62800" y="4191000"/>
              <a:ext cx="760313" cy="28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pointee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2657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553</TotalTime>
  <Words>1031</Words>
  <Application>Microsoft Office PowerPoint</Application>
  <PresentationFormat>On-screen Show (4:3)</PresentationFormat>
  <Paragraphs>786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Austin</vt:lpstr>
      <vt:lpstr>Pointers </vt:lpstr>
      <vt:lpstr>Overview </vt:lpstr>
      <vt:lpstr>Pointer:</vt:lpstr>
      <vt:lpstr>Syntax:</vt:lpstr>
      <vt:lpstr>PowerPoint Presentation</vt:lpstr>
      <vt:lpstr>* and &amp; operators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Dangling Pointer</vt:lpstr>
      <vt:lpstr>PowerPoint Presentation</vt:lpstr>
      <vt:lpstr>NULL Pointer</vt:lpstr>
      <vt:lpstr>PowerPoint Presentation</vt:lpstr>
      <vt:lpstr>Pointer Assignment</vt:lpstr>
      <vt:lpstr>PowerPoint Presentation</vt:lpstr>
      <vt:lpstr>Shallow Copy</vt:lpstr>
      <vt:lpstr>Problem with Shallow Copy </vt:lpstr>
      <vt:lpstr>PowerPoint Presentation</vt:lpstr>
      <vt:lpstr>Deep Copy</vt:lpstr>
      <vt:lpstr>Pointer type and Arithmetic</vt:lpstr>
      <vt:lpstr>PowerPoint Presentation</vt:lpstr>
      <vt:lpstr>1.</vt:lpstr>
      <vt:lpstr>2. Pointer &amp; Arrays</vt:lpstr>
      <vt:lpstr>2. Pointer &amp; Arrays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Arrays of Pointer</vt:lpstr>
      <vt:lpstr>Uses:</vt:lpstr>
      <vt:lpstr>1. Sharing &amp; cost saving</vt:lpstr>
      <vt:lpstr>2. DMA</vt:lpstr>
      <vt:lpstr>3. Data Structures</vt:lpstr>
      <vt:lpstr>References: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54</cp:revision>
  <dcterms:created xsi:type="dcterms:W3CDTF">2011-12-11T12:12:23Z</dcterms:created>
  <dcterms:modified xsi:type="dcterms:W3CDTF">2011-12-21T16:55:04Z</dcterms:modified>
</cp:coreProperties>
</file>